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6" r:id="rId4"/>
    <p:sldMasterId id="214748368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12192000"/>
  <p:notesSz cx="6858000" cy="9144000"/>
  <p:embeddedFontLst>
    <p:embeddedFont>
      <p:font typeface="Raleway"/>
      <p:regular r:id="rId22"/>
      <p:bold r:id="rId23"/>
      <p:italic r:id="rId24"/>
      <p:boldItalic r:id="rId25"/>
    </p:embeddedFont>
    <p:embeddedFont>
      <p:font typeface="La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idBzdkehMCGuu+wg9J/muj6/ec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Raleway-regular.fntdata"/><Relationship Id="rId21" Type="http://schemas.openxmlformats.org/officeDocument/2006/relationships/slide" Target="slides/slide15.xml"/><Relationship Id="rId24" Type="http://schemas.openxmlformats.org/officeDocument/2006/relationships/font" Target="fonts/Raleway-italic.fntdata"/><Relationship Id="rId23" Type="http://schemas.openxmlformats.org/officeDocument/2006/relationships/font" Target="fonts/Raleway-bold.fntdata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font" Target="fonts/Lato-regular.fntdata"/><Relationship Id="rId25" Type="http://schemas.openxmlformats.org/officeDocument/2006/relationships/font" Target="fonts/Raleway-boldItalic.fntdata"/><Relationship Id="rId28" Type="http://schemas.openxmlformats.org/officeDocument/2006/relationships/font" Target="fonts/Lato-italic.fntdata"/><Relationship Id="rId27" Type="http://schemas.openxmlformats.org/officeDocument/2006/relationships/font" Target="fonts/Lato-bold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bg-BG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b342274dfc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b342274dfc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b342274dfc_0_4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b342274dfc_0_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2b342274dfc_0_4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2b342274dfc_0_4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b342274dfc_0_4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b342274dfc_0_4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b342274dfc_0_5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2b342274dfc_0_5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g2b342274dfc_0_58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b342274dfc_0_4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2b342274dfc_0_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b342274dfc_0_5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2b342274dfc_0_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b342274dfc_0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b342274dfc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b342274dfc_0_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2b342274dfc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b342274dfc_0_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b342274dfc_0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b342274dfc_0_4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b342274dfc_0_4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b342274dfc_0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b342274dfc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b342274dfc_0_4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b342274dfc_0_4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b342274dfc_0_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b342274dfc_0_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2b342274dfc_0_4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2b342274dfc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3.jpg"/><Relationship Id="rId5" Type="http://schemas.openxmlformats.org/officeDocument/2006/relationships/image" Target="../media/image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3.jpg"/><Relationship Id="rId5" Type="http://schemas.openxmlformats.org/officeDocument/2006/relationships/image" Target="../media/image1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3.jpg"/><Relationship Id="rId5" Type="http://schemas.openxmlformats.org/officeDocument/2006/relationships/image" Target="../media/image1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3.jpg"/><Relationship Id="rId5" Type="http://schemas.openxmlformats.org/officeDocument/2006/relationships/image" Target="../media/image1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3.jpg"/><Relationship Id="rId5" Type="http://schemas.openxmlformats.org/officeDocument/2006/relationships/image" Target="../media/image1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210b1465a3c_0_213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mbria"/>
              <a:buNone/>
              <a:defRPr sz="6000"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g210b1465a3c_0_213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g210b1465a3c_0_213"/>
          <p:cNvSpPr txBox="1"/>
          <p:nvPr/>
        </p:nvSpPr>
        <p:spPr>
          <a:xfrm>
            <a:off x="461554" y="313509"/>
            <a:ext cx="10892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TLIT4U Multiplier Event, University of Lapland, Finland, 27 February - 4 March 2023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7" name="Google Shape;17;g210b1465a3c_0_2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2714" y="6312808"/>
            <a:ext cx="3805500" cy="5451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sp>
        <p:nvSpPr>
          <p:cNvPr id="18" name="Google Shape;18;g210b1465a3c_0_213"/>
          <p:cNvSpPr txBox="1"/>
          <p:nvPr/>
        </p:nvSpPr>
        <p:spPr>
          <a:xfrm>
            <a:off x="5928360" y="6400738"/>
            <a:ext cx="421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TLIT4U KA220-HED-000027024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9" name="Google Shape;19;g210b1465a3c_0_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325" y="560775"/>
            <a:ext cx="1472700" cy="861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10b1465a3c_0_201"/>
          <p:cNvSpPr txBox="1"/>
          <p:nvPr>
            <p:ph idx="1" type="body"/>
          </p:nvPr>
        </p:nvSpPr>
        <p:spPr>
          <a:xfrm>
            <a:off x="966600" y="5830068"/>
            <a:ext cx="102633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83" name="Google Shape;83;g210b1465a3c_0_20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g210b1465a3c_0_204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86" name="Google Shape;86;g210b1465a3c_0_20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g210b1465a3c_0_20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Google Shape;88;g210b1465a3c_0_204"/>
          <p:cNvSpPr txBox="1"/>
          <p:nvPr>
            <p:ph hasCustomPrompt="1" type="title"/>
          </p:nvPr>
        </p:nvSpPr>
        <p:spPr>
          <a:xfrm>
            <a:off x="972600" y="978600"/>
            <a:ext cx="10251300" cy="1659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g210b1465a3c_0_204"/>
          <p:cNvSpPr txBox="1"/>
          <p:nvPr>
            <p:ph idx="1" type="body"/>
          </p:nvPr>
        </p:nvSpPr>
        <p:spPr>
          <a:xfrm>
            <a:off x="972600" y="3030517"/>
            <a:ext cx="10251300" cy="21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g210b1465a3c_0_204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10b1465a3c_0_21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10b1465a3c_0_221"/>
          <p:cNvSpPr txBox="1"/>
          <p:nvPr>
            <p:ph type="title"/>
          </p:nvPr>
        </p:nvSpPr>
        <p:spPr>
          <a:xfrm>
            <a:off x="1262742" y="550114"/>
            <a:ext cx="10091100" cy="11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g210b1465a3c_0_221"/>
          <p:cNvSpPr txBox="1"/>
          <p:nvPr>
            <p:ph idx="1" type="body"/>
          </p:nvPr>
        </p:nvSpPr>
        <p:spPr>
          <a:xfrm>
            <a:off x="1262742" y="1825625"/>
            <a:ext cx="100911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g210b1465a3c_0_221"/>
          <p:cNvSpPr txBox="1"/>
          <p:nvPr/>
        </p:nvSpPr>
        <p:spPr>
          <a:xfrm>
            <a:off x="487680" y="148046"/>
            <a:ext cx="10520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NAVIGATE Training Event, University of Gävle, Sweden, 12-18 January 2020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7" name="Google Shape;97;g210b1465a3c_0_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2714" y="6312808"/>
            <a:ext cx="3805500" cy="5451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sp>
        <p:nvSpPr>
          <p:cNvPr id="98" name="Google Shape;98;g210b1465a3c_0_221"/>
          <p:cNvSpPr txBox="1"/>
          <p:nvPr/>
        </p:nvSpPr>
        <p:spPr>
          <a:xfrm>
            <a:off x="5928360" y="6400738"/>
            <a:ext cx="421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NAVIGATE 2017-1-BG01-KA203-036383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9" name="Google Shape;99;g210b1465a3c_0_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7"/>
            <a:ext cx="1106100" cy="861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pic>
        <p:nvPicPr>
          <p:cNvPr id="100" name="Google Shape;100;g210b1465a3c_0_2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890979"/>
            <a:ext cx="1106100" cy="861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pic>
        <p:nvPicPr>
          <p:cNvPr id="101" name="Google Shape;101;g210b1465a3c_0_2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1781562"/>
            <a:ext cx="1106100" cy="861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 type="twoObj">
  <p:cSld name="TWO_OBJECT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10b1465a3c_0_230"/>
          <p:cNvSpPr txBox="1"/>
          <p:nvPr>
            <p:ph type="title"/>
          </p:nvPr>
        </p:nvSpPr>
        <p:spPr>
          <a:xfrm>
            <a:off x="1358536" y="567531"/>
            <a:ext cx="9995400" cy="11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g210b1465a3c_0_230"/>
          <p:cNvSpPr txBox="1"/>
          <p:nvPr>
            <p:ph idx="1" type="body"/>
          </p:nvPr>
        </p:nvSpPr>
        <p:spPr>
          <a:xfrm>
            <a:off x="1358536" y="1825625"/>
            <a:ext cx="46614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g210b1465a3c_0_230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g210b1465a3c_0_230"/>
          <p:cNvSpPr txBox="1"/>
          <p:nvPr/>
        </p:nvSpPr>
        <p:spPr>
          <a:xfrm>
            <a:off x="1846217" y="165463"/>
            <a:ext cx="799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NAVIGATE Training Event, University of Gävle, Sweden, 12-18 January 2020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7" name="Google Shape;107;g210b1465a3c_0_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2714" y="6312808"/>
            <a:ext cx="3805500" cy="5451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sp>
        <p:nvSpPr>
          <p:cNvPr id="108" name="Google Shape;108;g210b1465a3c_0_230"/>
          <p:cNvSpPr txBox="1"/>
          <p:nvPr/>
        </p:nvSpPr>
        <p:spPr>
          <a:xfrm>
            <a:off x="5928360" y="6400738"/>
            <a:ext cx="421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NAVIGATE 2017-1-BG01-KA203-036383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9" name="Google Shape;109;g210b1465a3c_0_2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7"/>
            <a:ext cx="1106100" cy="861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pic>
        <p:nvPicPr>
          <p:cNvPr id="110" name="Google Shape;110;g210b1465a3c_0_2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890979"/>
            <a:ext cx="1106100" cy="861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pic>
        <p:nvPicPr>
          <p:cNvPr id="111" name="Google Shape;111;g210b1465a3c_0_2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1781562"/>
            <a:ext cx="1106100" cy="861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_WITH_TEXT" type="twoTxTwoObj">
  <p:cSld name="TWO_OBJECTS_WITH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10b1465a3c_0_240"/>
          <p:cNvSpPr txBox="1"/>
          <p:nvPr>
            <p:ph type="title"/>
          </p:nvPr>
        </p:nvSpPr>
        <p:spPr>
          <a:xfrm>
            <a:off x="1280612" y="499961"/>
            <a:ext cx="10074900" cy="11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g210b1465a3c_0_240"/>
          <p:cNvSpPr txBox="1"/>
          <p:nvPr>
            <p:ph idx="1" type="body"/>
          </p:nvPr>
        </p:nvSpPr>
        <p:spPr>
          <a:xfrm>
            <a:off x="1280611" y="1681163"/>
            <a:ext cx="4716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5" name="Google Shape;115;g210b1465a3c_0_240"/>
          <p:cNvSpPr txBox="1"/>
          <p:nvPr>
            <p:ph idx="2" type="body"/>
          </p:nvPr>
        </p:nvSpPr>
        <p:spPr>
          <a:xfrm>
            <a:off x="1280610" y="2510790"/>
            <a:ext cx="4716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g210b1465a3c_0_240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7" name="Google Shape;117;g210b1465a3c_0_240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ambria"/>
                <a:ea typeface="Cambria"/>
                <a:cs typeface="Cambria"/>
                <a:sym typeface="Cambria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g210b1465a3c_0_240"/>
          <p:cNvSpPr txBox="1"/>
          <p:nvPr/>
        </p:nvSpPr>
        <p:spPr>
          <a:xfrm>
            <a:off x="1175657" y="130629"/>
            <a:ext cx="8664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NAVIGATE Training Event, University of Gävle, Sweden, 12-18 January 2020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19" name="Google Shape;119;g210b1465a3c_0_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2714" y="6312808"/>
            <a:ext cx="3805500" cy="5451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sp>
        <p:nvSpPr>
          <p:cNvPr id="120" name="Google Shape;120;g210b1465a3c_0_240"/>
          <p:cNvSpPr txBox="1"/>
          <p:nvPr/>
        </p:nvSpPr>
        <p:spPr>
          <a:xfrm>
            <a:off x="5928360" y="6400738"/>
            <a:ext cx="421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NAVIGATE 2017-1-BG01-KA203-036383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1" name="Google Shape;121;g210b1465a3c_0_2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7"/>
            <a:ext cx="1106100" cy="861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pic>
        <p:nvPicPr>
          <p:cNvPr id="122" name="Google Shape;122;g210b1465a3c_0_2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890979"/>
            <a:ext cx="1106100" cy="861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pic>
        <p:nvPicPr>
          <p:cNvPr id="123" name="Google Shape;123;g210b1465a3c_0_2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1781562"/>
            <a:ext cx="1106100" cy="861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type="objTx">
  <p:cSld name="OBJECT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10b1465a3c_0_252"/>
          <p:cNvSpPr txBox="1"/>
          <p:nvPr>
            <p:ph type="title"/>
          </p:nvPr>
        </p:nvSpPr>
        <p:spPr>
          <a:xfrm>
            <a:off x="1262743" y="987425"/>
            <a:ext cx="35094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  <a:defRPr sz="3200"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g210b1465a3c_0_252"/>
          <p:cNvSpPr txBox="1"/>
          <p:nvPr>
            <p:ph idx="1" type="body"/>
          </p:nvPr>
        </p:nvSpPr>
        <p:spPr>
          <a:xfrm>
            <a:off x="5611812" y="987425"/>
            <a:ext cx="5743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Cambria"/>
                <a:ea typeface="Cambria"/>
                <a:cs typeface="Cambria"/>
                <a:sym typeface="Cambria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Cambria"/>
                <a:ea typeface="Cambria"/>
                <a:cs typeface="Cambria"/>
                <a:sym typeface="Cambria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Cambria"/>
                <a:ea typeface="Cambria"/>
                <a:cs typeface="Cambria"/>
                <a:sym typeface="Cambria"/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ambria"/>
                <a:ea typeface="Cambria"/>
                <a:cs typeface="Cambria"/>
                <a:sym typeface="Cambria"/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Cambria"/>
                <a:ea typeface="Cambria"/>
                <a:cs typeface="Cambria"/>
                <a:sym typeface="Cambria"/>
              </a:defRPr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27" name="Google Shape;127;g210b1465a3c_0_252"/>
          <p:cNvSpPr txBox="1"/>
          <p:nvPr>
            <p:ph idx="2" type="body"/>
          </p:nvPr>
        </p:nvSpPr>
        <p:spPr>
          <a:xfrm>
            <a:off x="1262743" y="2057400"/>
            <a:ext cx="3509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8" name="Google Shape;128;g210b1465a3c_0_252"/>
          <p:cNvSpPr txBox="1"/>
          <p:nvPr/>
        </p:nvSpPr>
        <p:spPr>
          <a:xfrm>
            <a:off x="2276520" y="235131"/>
            <a:ext cx="793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NAVIGATE Training Event, University of Gävle, Sweden, 12-18 January 2020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9" name="Google Shape;129;g210b1465a3c_0_2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2714" y="6312808"/>
            <a:ext cx="3805500" cy="5451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sp>
        <p:nvSpPr>
          <p:cNvPr id="130" name="Google Shape;130;g210b1465a3c_0_252"/>
          <p:cNvSpPr txBox="1"/>
          <p:nvPr/>
        </p:nvSpPr>
        <p:spPr>
          <a:xfrm>
            <a:off x="5928360" y="6400738"/>
            <a:ext cx="421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NAVIGATE 2017-1-BG01-KA203-036383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31" name="Google Shape;131;g210b1465a3c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7"/>
            <a:ext cx="1106100" cy="861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pic>
        <p:nvPicPr>
          <p:cNvPr id="132" name="Google Shape;132;g210b1465a3c_0_2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890979"/>
            <a:ext cx="1106100" cy="861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pic>
        <p:nvPicPr>
          <p:cNvPr id="133" name="Google Shape;133;g210b1465a3c_0_2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1781562"/>
            <a:ext cx="1106100" cy="861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_WITH_CAPTION_TEXT" type="picTx">
  <p:cSld name="PICTURE_WITH_CAPTIO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10b1465a3c_0_262"/>
          <p:cNvSpPr txBox="1"/>
          <p:nvPr>
            <p:ph type="title"/>
          </p:nvPr>
        </p:nvSpPr>
        <p:spPr>
          <a:xfrm>
            <a:off x="1271451" y="987424"/>
            <a:ext cx="4075500" cy="10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None/>
              <a:defRPr sz="3200"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g210b1465a3c_0_262"/>
          <p:cNvSpPr/>
          <p:nvPr>
            <p:ph idx="2" type="pic"/>
          </p:nvPr>
        </p:nvSpPr>
        <p:spPr>
          <a:xfrm>
            <a:off x="5991496" y="987425"/>
            <a:ext cx="53640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g210b1465a3c_0_262"/>
          <p:cNvSpPr txBox="1"/>
          <p:nvPr>
            <p:ph idx="1" type="body"/>
          </p:nvPr>
        </p:nvSpPr>
        <p:spPr>
          <a:xfrm>
            <a:off x="1271451" y="2057400"/>
            <a:ext cx="40755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8" name="Google Shape;138;g210b1465a3c_0_262"/>
          <p:cNvSpPr txBox="1"/>
          <p:nvPr/>
        </p:nvSpPr>
        <p:spPr>
          <a:xfrm>
            <a:off x="1706880" y="209006"/>
            <a:ext cx="8177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NAVIGATE Training Event, University of Gävle, Sweden, 12-18 January 2020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39" name="Google Shape;139;g210b1465a3c_0_2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2714" y="6312808"/>
            <a:ext cx="3805500" cy="5451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sp>
        <p:nvSpPr>
          <p:cNvPr id="140" name="Google Shape;140;g210b1465a3c_0_262"/>
          <p:cNvSpPr txBox="1"/>
          <p:nvPr/>
        </p:nvSpPr>
        <p:spPr>
          <a:xfrm>
            <a:off x="5928360" y="6400738"/>
            <a:ext cx="4215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bg-BG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NAVIGATE 2017-1-BG01-KA203-036383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1" name="Google Shape;141;g210b1465a3c_0_2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97"/>
            <a:ext cx="1106100" cy="861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pic>
        <p:nvPicPr>
          <p:cNvPr id="142" name="Google Shape;142;g210b1465a3c_0_2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890979"/>
            <a:ext cx="1106100" cy="861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pic>
        <p:nvPicPr>
          <p:cNvPr id="143" name="Google Shape;143;g210b1465a3c_0_2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" y="1781562"/>
            <a:ext cx="1106100" cy="8610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b342274dfc_0_109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4" name="Google Shape;154;g2b342274dfc_0_109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5" name="Google Shape;155;g2b342274dfc_0_10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6" name="Google Shape;156;g2b342274dfc_0_10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7" name="Google Shape;157;g2b342274dfc_0_10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pic>
        <p:nvPicPr>
          <p:cNvPr id="158" name="Google Shape;158;g2b342274dfc_0_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3985" y="5443611"/>
            <a:ext cx="5073900" cy="7269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sp>
        <p:nvSpPr>
          <p:cNvPr id="159" name="Google Shape;159;g2b342274dfc_0_109"/>
          <p:cNvSpPr txBox="1"/>
          <p:nvPr/>
        </p:nvSpPr>
        <p:spPr>
          <a:xfrm>
            <a:off x="6691902" y="5678000"/>
            <a:ext cx="4917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bg-BG" sz="2400" u="none" cap="none" strike="noStrike">
                <a:solidFill>
                  <a:srgbClr val="1A9988"/>
                </a:solidFill>
                <a:latin typeface="Cambria"/>
                <a:ea typeface="Cambria"/>
                <a:cs typeface="Cambria"/>
                <a:sym typeface="Cambria"/>
              </a:rPr>
              <a:t>TLIT4U KA220-HED-000027024</a:t>
            </a:r>
            <a:endParaRPr b="0" i="0" sz="2400" u="none" cap="none" strike="noStrike">
              <a:solidFill>
                <a:srgbClr val="1A99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b342274dfc_0_11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2" name="Google Shape;162;g2b342274dfc_0_11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3" name="Google Shape;163;g2b342274dfc_0_11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4" name="Google Shape;164;g2b342274dfc_0_11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5" name="Google Shape;165;g2b342274dfc_0_11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210b1465a3c_0_15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" name="Google Shape;22;g210b1465a3c_0_154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23" name="Google Shape;23;g210b1465a3c_0_15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g210b1465a3c_0_15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25;g210b1465a3c_0_154"/>
          <p:cNvSpPr txBox="1"/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26" name="Google Shape;26;g210b1465a3c_0_154"/>
          <p:cNvSpPr txBox="1"/>
          <p:nvPr>
            <p:ph idx="1" type="body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27" name="Google Shape;27;g210b1465a3c_0_154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b342274dfc_0_123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8" name="Google Shape;168;g2b342274dfc_0_123"/>
          <p:cNvSpPr txBox="1"/>
          <p:nvPr>
            <p:ph idx="1" type="body"/>
          </p:nvPr>
        </p:nvSpPr>
        <p:spPr>
          <a:xfrm>
            <a:off x="831850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9" name="Google Shape;169;g2b342274dfc_0_12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0" name="Google Shape;170;g2b342274dfc_0_12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1" name="Google Shape;171;g2b342274dfc_0_12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b342274dfc_0_12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4" name="Google Shape;174;g2b342274dfc_0_129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5" name="Google Shape;175;g2b342274dfc_0_129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6" name="Google Shape;176;g2b342274dfc_0_12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7" name="Google Shape;177;g2b342274dfc_0_12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8" name="Google Shape;178;g2b342274dfc_0_12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b342274dfc_0_136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1" name="Google Shape;181;g2b342274dfc_0_136"/>
          <p:cNvSpPr txBox="1"/>
          <p:nvPr>
            <p:ph idx="1" type="body"/>
          </p:nvPr>
        </p:nvSpPr>
        <p:spPr>
          <a:xfrm>
            <a:off x="839788" y="1681163"/>
            <a:ext cx="51576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2" name="Google Shape;182;g2b342274dfc_0_136"/>
          <p:cNvSpPr txBox="1"/>
          <p:nvPr>
            <p:ph idx="2" type="body"/>
          </p:nvPr>
        </p:nvSpPr>
        <p:spPr>
          <a:xfrm>
            <a:off x="839788" y="2505075"/>
            <a:ext cx="5157600" cy="3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3" name="Google Shape;183;g2b342274dfc_0_136"/>
          <p:cNvSpPr txBox="1"/>
          <p:nvPr>
            <p:ph idx="3" type="body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4" name="Google Shape;184;g2b342274dfc_0_136"/>
          <p:cNvSpPr txBox="1"/>
          <p:nvPr>
            <p:ph idx="4" type="body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5" name="Google Shape;185;g2b342274dfc_0_13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6" name="Google Shape;186;g2b342274dfc_0_13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87" name="Google Shape;187;g2b342274dfc_0_13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b342274dfc_0_14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0" name="Google Shape;190;g2b342274dfc_0_14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1" name="Google Shape;191;g2b342274dfc_0_14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2" name="Google Shape;192;g2b342274dfc_0_14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b342274dfc_0_15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5" name="Google Shape;195;g2b342274dfc_0_15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6" name="Google Shape;196;g2b342274dfc_0_15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b342274dfc_0_154"/>
          <p:cNvSpPr txBox="1"/>
          <p:nvPr>
            <p:ph type="title"/>
          </p:nvPr>
        </p:nvSpPr>
        <p:spPr>
          <a:xfrm>
            <a:off x="839788" y="457200"/>
            <a:ext cx="39324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9" name="Google Shape;199;g2b342274dfc_0_154"/>
          <p:cNvSpPr txBox="1"/>
          <p:nvPr>
            <p:ph idx="1" type="body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0" name="Google Shape;200;g2b342274dfc_0_154"/>
          <p:cNvSpPr txBox="1"/>
          <p:nvPr>
            <p:ph idx="2" type="body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201" name="Google Shape;201;g2b342274dfc_0_15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2" name="Google Shape;202;g2b342274dfc_0_15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3" name="Google Shape;203;g2b342274dfc_0_15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b342274dfc_0_161"/>
          <p:cNvSpPr txBox="1"/>
          <p:nvPr>
            <p:ph type="title"/>
          </p:nvPr>
        </p:nvSpPr>
        <p:spPr>
          <a:xfrm>
            <a:off x="839788" y="457200"/>
            <a:ext cx="39324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6" name="Google Shape;206;g2b342274dfc_0_161"/>
          <p:cNvSpPr/>
          <p:nvPr>
            <p:ph idx="2" type="pic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g2b342274dfc_0_161"/>
          <p:cNvSpPr txBox="1"/>
          <p:nvPr>
            <p:ph idx="1" type="body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208" name="Google Shape;208;g2b342274dfc_0_16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09" name="Google Shape;209;g2b342274dfc_0_16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0" name="Google Shape;210;g2b342274dfc_0_16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b342274dfc_0_16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3" name="Google Shape;213;g2b342274dfc_0_168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4" name="Google Shape;214;g2b342274dfc_0_16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5" name="Google Shape;215;g2b342274dfc_0_16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6" name="Google Shape;216;g2b342274dfc_0_16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b342274dfc_0_174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9" name="Google Shape;219;g2b342274dfc_0_174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20" name="Google Shape;220;g2b342274dfc_0_17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1" name="Google Shape;221;g2b342274dfc_0_17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2" name="Google Shape;222;g2b342274dfc_0_17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b342274dfc_0_18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5" name="Google Shape;225;g2b342274dfc_0_180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>
              <a:spcBef>
                <a:spcPts val="1100"/>
              </a:spcBef>
              <a:spcAft>
                <a:spcPts val="0"/>
              </a:spcAft>
              <a:buSzPts val="1900"/>
              <a:buChar char="•"/>
              <a:defRPr sz="1900"/>
            </a:lvl1pPr>
            <a:lvl2pPr indent="-330200" lvl="1" marL="9144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226" name="Google Shape;226;g2b342274dfc_0_180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>
              <a:spcBef>
                <a:spcPts val="1100"/>
              </a:spcBef>
              <a:spcAft>
                <a:spcPts val="0"/>
              </a:spcAft>
              <a:buSzPts val="1900"/>
              <a:buChar char="•"/>
              <a:defRPr sz="1900"/>
            </a:lvl1pPr>
            <a:lvl2pPr indent="-330200" lvl="1" marL="9144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227" name="Google Shape;227;g2b342274dfc_0_18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10b1465a3c_0_140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" name="Google Shape;30;g210b1465a3c_0_140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31" name="Google Shape;31;g210b1465a3c_0_14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g210b1465a3c_0_14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g210b1465a3c_0_140"/>
          <p:cNvSpPr txBox="1"/>
          <p:nvPr>
            <p:ph type="ctrTitle"/>
          </p:nvPr>
        </p:nvSpPr>
        <p:spPr>
          <a:xfrm>
            <a:off x="972600" y="1763267"/>
            <a:ext cx="10250700" cy="22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4" name="Google Shape;34;g210b1465a3c_0_140"/>
          <p:cNvSpPr txBox="1"/>
          <p:nvPr>
            <p:ph idx="1" type="subTitle"/>
          </p:nvPr>
        </p:nvSpPr>
        <p:spPr>
          <a:xfrm>
            <a:off x="972837" y="4230533"/>
            <a:ext cx="10250700" cy="7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5" name="Google Shape;35;g210b1465a3c_0_140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b342274dfc_0_18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0" name="Google Shape;230;g2b342274dfc_0_18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>
              <a:spcBef>
                <a:spcPts val="11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9250" lvl="3" marL="182880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231" name="Google Shape;231;g2b342274dfc_0_18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b342274dfc_0_295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2" name="Google Shape;242;g2b342274dfc_0_295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3" name="Google Shape;243;g2b342274dfc_0_29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4" name="Google Shape;244;g2b342274dfc_0_29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45" name="Google Shape;245;g2b342274dfc_0_29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pic>
        <p:nvPicPr>
          <p:cNvPr id="246" name="Google Shape;246;g2b342274dfc_0_2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3985" y="5443611"/>
            <a:ext cx="5073900" cy="7269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  <p:sp>
        <p:nvSpPr>
          <p:cNvPr id="247" name="Google Shape;247;g2b342274dfc_0_295"/>
          <p:cNvSpPr txBox="1"/>
          <p:nvPr/>
        </p:nvSpPr>
        <p:spPr>
          <a:xfrm>
            <a:off x="6691902" y="5678000"/>
            <a:ext cx="4917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bg-BG" sz="2400" u="none" cap="none" strike="noStrike">
                <a:solidFill>
                  <a:srgbClr val="1A9988"/>
                </a:solidFill>
                <a:latin typeface="Cambria"/>
                <a:ea typeface="Cambria"/>
                <a:cs typeface="Cambria"/>
                <a:sym typeface="Cambria"/>
              </a:rPr>
              <a:t>TLIT4U KA220-HED-000027024</a:t>
            </a:r>
            <a:endParaRPr b="0" i="0" sz="2400" u="none" cap="none" strike="noStrike">
              <a:solidFill>
                <a:srgbClr val="1A998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b342274dfc_0_30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0" name="Google Shape;250;g2b342274dfc_0_30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1" name="Google Shape;251;g2b342274dfc_0_30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2" name="Google Shape;252;g2b342274dfc_0_30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3" name="Google Shape;253;g2b342274dfc_0_30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b342274dfc_0_309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6" name="Google Shape;256;g2b342274dfc_0_309"/>
          <p:cNvSpPr txBox="1"/>
          <p:nvPr>
            <p:ph idx="1" type="body"/>
          </p:nvPr>
        </p:nvSpPr>
        <p:spPr>
          <a:xfrm>
            <a:off x="831850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7" name="Google Shape;257;g2b342274dfc_0_30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8" name="Google Shape;258;g2b342274dfc_0_30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9" name="Google Shape;259;g2b342274dfc_0_30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b342274dfc_0_315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2" name="Google Shape;262;g2b342274dfc_0_315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3" name="Google Shape;263;g2b342274dfc_0_315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4" name="Google Shape;264;g2b342274dfc_0_31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5" name="Google Shape;265;g2b342274dfc_0_31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6" name="Google Shape;266;g2b342274dfc_0_31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b342274dfc_0_322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69" name="Google Shape;269;g2b342274dfc_0_322"/>
          <p:cNvSpPr txBox="1"/>
          <p:nvPr>
            <p:ph idx="1" type="body"/>
          </p:nvPr>
        </p:nvSpPr>
        <p:spPr>
          <a:xfrm>
            <a:off x="839788" y="1681163"/>
            <a:ext cx="51576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0" name="Google Shape;270;g2b342274dfc_0_322"/>
          <p:cNvSpPr txBox="1"/>
          <p:nvPr>
            <p:ph idx="2" type="body"/>
          </p:nvPr>
        </p:nvSpPr>
        <p:spPr>
          <a:xfrm>
            <a:off x="839788" y="2505075"/>
            <a:ext cx="5157600" cy="3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1" name="Google Shape;271;g2b342274dfc_0_322"/>
          <p:cNvSpPr txBox="1"/>
          <p:nvPr>
            <p:ph idx="3" type="body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2" name="Google Shape;272;g2b342274dfc_0_322"/>
          <p:cNvSpPr txBox="1"/>
          <p:nvPr>
            <p:ph idx="4" type="body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3" name="Google Shape;273;g2b342274dfc_0_32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4" name="Google Shape;274;g2b342274dfc_0_32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5" name="Google Shape;275;g2b342274dfc_0_3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b342274dfc_0_33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8" name="Google Shape;278;g2b342274dfc_0_33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9" name="Google Shape;279;g2b342274dfc_0_33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0" name="Google Shape;280;g2b342274dfc_0_33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b342274dfc_0_33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3" name="Google Shape;283;g2b342274dfc_0_33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4" name="Google Shape;284;g2b342274dfc_0_33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b342274dfc_0_340"/>
          <p:cNvSpPr txBox="1"/>
          <p:nvPr>
            <p:ph type="title"/>
          </p:nvPr>
        </p:nvSpPr>
        <p:spPr>
          <a:xfrm>
            <a:off x="839788" y="457200"/>
            <a:ext cx="39324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87" name="Google Shape;287;g2b342274dfc_0_340"/>
          <p:cNvSpPr txBox="1"/>
          <p:nvPr>
            <p:ph idx="1" type="body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88" name="Google Shape;288;g2b342274dfc_0_340"/>
          <p:cNvSpPr txBox="1"/>
          <p:nvPr>
            <p:ph idx="2" type="body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289" name="Google Shape;289;g2b342274dfc_0_34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0" name="Google Shape;290;g2b342274dfc_0_34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1" name="Google Shape;291;g2b342274dfc_0_34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b342274dfc_0_347"/>
          <p:cNvSpPr txBox="1"/>
          <p:nvPr>
            <p:ph type="title"/>
          </p:nvPr>
        </p:nvSpPr>
        <p:spPr>
          <a:xfrm>
            <a:off x="839788" y="457200"/>
            <a:ext cx="39324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4" name="Google Shape;294;g2b342274dfc_0_347"/>
          <p:cNvSpPr/>
          <p:nvPr>
            <p:ph idx="2" type="pic"/>
          </p:nvPr>
        </p:nvSpPr>
        <p:spPr>
          <a:xfrm>
            <a:off x="5183188" y="987425"/>
            <a:ext cx="61725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295" name="Google Shape;295;g2b342274dfc_0_347"/>
          <p:cNvSpPr txBox="1"/>
          <p:nvPr>
            <p:ph idx="1" type="body"/>
          </p:nvPr>
        </p:nvSpPr>
        <p:spPr>
          <a:xfrm>
            <a:off x="839788" y="2057400"/>
            <a:ext cx="39324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9pPr>
          </a:lstStyle>
          <a:p/>
        </p:txBody>
      </p:sp>
      <p:sp>
        <p:nvSpPr>
          <p:cNvPr id="296" name="Google Shape;296;g2b342274dfc_0_34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7" name="Google Shape;297;g2b342274dfc_0_34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98" name="Google Shape;298;g2b342274dfc_0_34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g210b1465a3c_0_148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38" name="Google Shape;38;g210b1465a3c_0_14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g210b1465a3c_0_14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" name="Google Shape;40;g210b1465a3c_0_148"/>
          <p:cNvSpPr txBox="1"/>
          <p:nvPr>
            <p:ph type="title"/>
          </p:nvPr>
        </p:nvSpPr>
        <p:spPr>
          <a:xfrm>
            <a:off x="972600" y="1763267"/>
            <a:ext cx="10251300" cy="20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g210b1465a3c_0_14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b342274dfc_0_35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01" name="Google Shape;301;g2b342274dfc_0_354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02" name="Google Shape;302;g2b342274dfc_0_35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03" name="Google Shape;303;g2b342274dfc_0_35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04" name="Google Shape;304;g2b342274dfc_0_35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b342274dfc_0_360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07" name="Google Shape;307;g2b342274dfc_0_360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indent="-3492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indent="-3492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indent="-3492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indent="-3492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08" name="Google Shape;308;g2b342274dfc_0_36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09" name="Google Shape;309;g2b342274dfc_0_36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10" name="Google Shape;310;g2b342274dfc_0_36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b342274dfc_0_36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13" name="Google Shape;313;g2b342274dfc_0_366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>
              <a:spcBef>
                <a:spcPts val="1100"/>
              </a:spcBef>
              <a:spcAft>
                <a:spcPts val="0"/>
              </a:spcAft>
              <a:buSzPts val="1900"/>
              <a:buChar char="•"/>
              <a:defRPr sz="1900"/>
            </a:lvl1pPr>
            <a:lvl2pPr indent="-330200" lvl="1" marL="9144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314" name="Google Shape;314;g2b342274dfc_0_366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250" lvl="0" marL="457200" rtl="0">
              <a:spcBef>
                <a:spcPts val="1100"/>
              </a:spcBef>
              <a:spcAft>
                <a:spcPts val="0"/>
              </a:spcAft>
              <a:buSzPts val="1900"/>
              <a:buChar char="•"/>
              <a:defRPr sz="1900"/>
            </a:lvl1pPr>
            <a:lvl2pPr indent="-330200" lvl="1" marL="9144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indent="-330200" lvl="2" marL="13716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indent="-330200" lvl="3" marL="18288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rtl="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315" name="Google Shape;315;g2b342274dfc_0_36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b342274dfc_0_37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18" name="Google Shape;318;g2b342274dfc_0_37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>
              <a:spcBef>
                <a:spcPts val="11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9250" lvl="3" marL="182880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rtl="0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319" name="Google Shape;319;g2b342274dfc_0_37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b342274dfc_0_569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2b342274dfc_0_569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23" name="Google Shape;323;g2b342274dfc_0_569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4" name="Google Shape;324;g2b342274dfc_0_569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solidFill>
                  <a:schemeClr val="dk1"/>
                </a:solidFill>
              </a:defRPr>
            </a:lvl1pPr>
            <a:lvl2pPr indent="-381000" lvl="1" marL="9144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indent="-355600" lvl="2" marL="1371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indent="-349250" lvl="3" marL="18288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</a:defRPr>
            </a:lvl4pPr>
            <a:lvl5pPr indent="-349250" lvl="4" marL="22860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</a:defRPr>
            </a:lvl5pPr>
            <a:lvl6pPr indent="-349250" lvl="5" marL="27432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</a:defRPr>
            </a:lvl6pPr>
            <a:lvl7pPr indent="-349250" lvl="6" marL="32004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</a:defRPr>
            </a:lvl7pPr>
            <a:lvl8pPr indent="-349250" lvl="7" marL="36576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</a:defRPr>
            </a:lvl8pPr>
            <a:lvl9pPr indent="-349250" lvl="8" marL="4114800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5" name="Google Shape;325;g2b342274dfc_0_56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b342274dfc_0_575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8" name="Google Shape;328;g2b342274dfc_0_575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ctr">
              <a:spcBef>
                <a:spcPts val="11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rtl="0" algn="ctr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rtl="0" algn="ctr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9250" lvl="3" marL="1828800" rtl="0" algn="ctr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4pPr>
            <a:lvl5pPr indent="-349250" lvl="4" marL="2286000" rtl="0" algn="ctr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5pPr>
            <a:lvl6pPr indent="-349250" lvl="5" marL="2743200" rtl="0" algn="ctr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indent="-349250" lvl="6" marL="3200400" rtl="0" algn="ctr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indent="-349250" lvl="7" marL="3657600" rtl="0" algn="ctr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indent="-349250" lvl="8" marL="4114800" rtl="0" algn="ctr"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/>
        </p:txBody>
      </p:sp>
      <p:sp>
        <p:nvSpPr>
          <p:cNvPr id="329" name="Google Shape;329;g2b342274dfc_0_57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10b1465a3c_0_162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" name="Google Shape;44;g210b1465a3c_0_162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45" name="Google Shape;45;g210b1465a3c_0_16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g210b1465a3c_0_16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" name="Google Shape;47;g210b1465a3c_0_162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48" name="Google Shape;48;g210b1465a3c_0_162"/>
          <p:cNvSpPr txBox="1"/>
          <p:nvPr>
            <p:ph idx="1" type="body"/>
          </p:nvPr>
        </p:nvSpPr>
        <p:spPr>
          <a:xfrm>
            <a:off x="972434" y="2771833"/>
            <a:ext cx="50325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9" name="Google Shape;49;g210b1465a3c_0_162"/>
          <p:cNvSpPr txBox="1"/>
          <p:nvPr>
            <p:ph idx="2" type="body"/>
          </p:nvPr>
        </p:nvSpPr>
        <p:spPr>
          <a:xfrm>
            <a:off x="6191471" y="2771833"/>
            <a:ext cx="50325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0" name="Google Shape;50;g210b1465a3c_0_162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10b1465a3c_0_171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" name="Google Shape;53;g210b1465a3c_0_171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54" name="Google Shape;54;g210b1465a3c_0_17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g210b1465a3c_0_17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g210b1465a3c_0_171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57" name="Google Shape;57;g210b1465a3c_0_17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10b1465a3c_0_178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0" name="Google Shape;60;g210b1465a3c_0_178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61" name="Google Shape;61;g210b1465a3c_0_17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g210b1465a3c_0_17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" name="Google Shape;63;g210b1465a3c_0_178"/>
          <p:cNvSpPr txBox="1"/>
          <p:nvPr>
            <p:ph type="title"/>
          </p:nvPr>
        </p:nvSpPr>
        <p:spPr>
          <a:xfrm>
            <a:off x="973333" y="1758200"/>
            <a:ext cx="4401300" cy="18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64" name="Google Shape;64;g210b1465a3c_0_178"/>
          <p:cNvSpPr txBox="1"/>
          <p:nvPr>
            <p:ph idx="1" type="body"/>
          </p:nvPr>
        </p:nvSpPr>
        <p:spPr>
          <a:xfrm>
            <a:off x="961633" y="3708967"/>
            <a:ext cx="4401300" cy="21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5" name="Google Shape;65;g210b1465a3c_0_17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g210b1465a3c_0_186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68" name="Google Shape;68;g210b1465a3c_0_18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g210b1465a3c_0_18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" name="Google Shape;70;g210b1465a3c_0_186"/>
          <p:cNvSpPr txBox="1"/>
          <p:nvPr>
            <p:ph type="title"/>
          </p:nvPr>
        </p:nvSpPr>
        <p:spPr>
          <a:xfrm>
            <a:off x="972600" y="1152400"/>
            <a:ext cx="9361500" cy="39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" name="Google Shape;71;g210b1465a3c_0_18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10b1465a3c_0_19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" name="Google Shape;74;g210b1465a3c_0_192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75" name="Google Shape;75;g210b1465a3c_0_19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g210b1465a3c_0_19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g210b1465a3c_0_192"/>
          <p:cNvSpPr txBox="1"/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78" name="Google Shape;78;g210b1465a3c_0_192"/>
          <p:cNvSpPr txBox="1"/>
          <p:nvPr>
            <p:ph idx="1" type="subTitle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9" name="Google Shape;79;g210b1465a3c_0_192"/>
          <p:cNvSpPr txBox="1"/>
          <p:nvPr>
            <p:ph idx="2" type="body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0" name="Google Shape;80;g210b1465a3c_0_192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4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" Type="http://schemas.openxmlformats.org/officeDocument/2006/relationships/image" Target="../media/image9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9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" Type="http://schemas.openxmlformats.org/officeDocument/2006/relationships/image" Target="../media/image9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18" Type="http://schemas.openxmlformats.org/officeDocument/2006/relationships/theme" Target="../theme/theme3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10b1465a3c_0_136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i="0" sz="37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" name="Google Shape;11;g210b1465a3c_0_136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  <a:defRPr b="0" i="0" sz="17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238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238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238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238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238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238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238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b="0" i="0" sz="15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Google Shape;12;g210b1465a3c_0_13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b342274dfc_0_101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146" name="Google Shape;146;g2b342274dfc_0_10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" name="Google Shape;147;g2b342274dfc_0_101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g2b342274dfc_0_101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g2b342274dfc_0_101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pic>
        <p:nvPicPr>
          <p:cNvPr id="150" name="Google Shape;150;g2b342274dfc_0_10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936645" y="0"/>
            <a:ext cx="1387552" cy="1387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2b342274dfc_0_101"/>
          <p:cNvPicPr preferRelativeResize="0"/>
          <p:nvPr/>
        </p:nvPicPr>
        <p:blipFill rotWithShape="1">
          <a:blip r:embed="rId2">
            <a:alphaModFix/>
          </a:blip>
          <a:srcRect b="-13533" l="0" r="0" t="0"/>
          <a:stretch/>
        </p:blipFill>
        <p:spPr>
          <a:xfrm>
            <a:off x="10193417" y="267971"/>
            <a:ext cx="920240" cy="100827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b342274dfc_0_28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234" name="Google Shape;234;g2b342274dfc_0_28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g2b342274dfc_0_28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6" name="Google Shape;236;g2b342274dfc_0_28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g2b342274dfc_0_28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bg-BG"/>
              <a:t>‹#›</a:t>
            </a:fld>
            <a:endParaRPr/>
          </a:p>
        </p:txBody>
      </p:sp>
      <p:pic>
        <p:nvPicPr>
          <p:cNvPr id="238" name="Google Shape;238;g2b342274dfc_0_28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936645" y="0"/>
            <a:ext cx="1387552" cy="1387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2b342274dfc_0_287"/>
          <p:cNvPicPr preferRelativeResize="0"/>
          <p:nvPr/>
        </p:nvPicPr>
        <p:blipFill rotWithShape="1">
          <a:blip r:embed="rId2">
            <a:alphaModFix/>
          </a:blip>
          <a:srcRect b="-13533" l="0" r="0" t="0"/>
          <a:stretch/>
        </p:blipFill>
        <p:spPr>
          <a:xfrm>
            <a:off x="10193417" y="267971"/>
            <a:ext cx="920240" cy="100827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7.jpg"/><Relationship Id="rId5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Relationship Id="rId4" Type="http://schemas.openxmlformats.org/officeDocument/2006/relationships/image" Target="../media/image20.jpg"/><Relationship Id="rId5" Type="http://schemas.openxmlformats.org/officeDocument/2006/relationships/image" Target="../media/image15.jpg"/><Relationship Id="rId6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b342274dfc_0_95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Gioco e apprendimento negli adulti</a:t>
            </a:r>
            <a:endParaRPr/>
          </a:p>
        </p:txBody>
      </p:sp>
      <p:sp>
        <p:nvSpPr>
          <p:cNvPr id="335" name="Google Shape;335;g2b342274dfc_0_95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rPr lang="bg-BG"/>
              <a:t>Giulia Conti</a:t>
            </a:r>
            <a:endParaRPr/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rPr lang="bg-BG"/>
              <a:t>Università degli studi di Modena e Reggio Emilia</a:t>
            </a:r>
            <a:endParaRPr/>
          </a:p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rPr lang="bg-BG"/>
              <a:t>29 January 2024</a:t>
            </a:r>
            <a:endParaRPr/>
          </a:p>
        </p:txBody>
      </p:sp>
      <p:pic>
        <p:nvPicPr>
          <p:cNvPr id="336" name="Google Shape;336;g2b342274dfc_0_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0285" y="8417077"/>
            <a:ext cx="5073900" cy="7269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12" kx="0" rotWithShape="0" algn="bl" stA="38000" stPos="0" sy="-100000" ky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b342274dfc_0_487"/>
          <p:cNvSpPr txBox="1"/>
          <p:nvPr>
            <p:ph type="title"/>
          </p:nvPr>
        </p:nvSpPr>
        <p:spPr>
          <a:xfrm>
            <a:off x="5179258" y="3180050"/>
            <a:ext cx="113460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Hogwarts Escape Room</a:t>
            </a:r>
            <a:endParaRPr/>
          </a:p>
        </p:txBody>
      </p:sp>
      <p:pic>
        <p:nvPicPr>
          <p:cNvPr id="396" name="Google Shape;396;g2b342274dfc_0_4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2368" y="0"/>
            <a:ext cx="316523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b342274dfc_0_477"/>
          <p:cNvSpPr txBox="1"/>
          <p:nvPr>
            <p:ph type="title"/>
          </p:nvPr>
        </p:nvSpPr>
        <p:spPr>
          <a:xfrm>
            <a:off x="955833" y="3047200"/>
            <a:ext cx="108204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GetBadNews</a:t>
            </a:r>
            <a:endParaRPr/>
          </a:p>
        </p:txBody>
      </p:sp>
      <p:pic>
        <p:nvPicPr>
          <p:cNvPr id="402" name="Google Shape;402;g2b342274dfc_0_4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4585" y="0"/>
            <a:ext cx="316523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2b342274dfc_0_482"/>
          <p:cNvSpPr txBox="1"/>
          <p:nvPr>
            <p:ph type="title"/>
          </p:nvPr>
        </p:nvSpPr>
        <p:spPr>
          <a:xfrm>
            <a:off x="955833" y="3047200"/>
            <a:ext cx="10820400" cy="763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TrollFactory</a:t>
            </a:r>
            <a:endParaRPr/>
          </a:p>
        </p:txBody>
      </p:sp>
      <p:pic>
        <p:nvPicPr>
          <p:cNvPr id="408" name="Google Shape;408;g2b342274dfc_0_4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0185" y="0"/>
            <a:ext cx="3165232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b342274dfc_0_581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g2b342274dfc_0_581"/>
          <p:cNvSpPr txBox="1"/>
          <p:nvPr>
            <p:ph idx="2" type="body"/>
          </p:nvPr>
        </p:nvSpPr>
        <p:spPr>
          <a:xfrm>
            <a:off x="8834025" y="2656850"/>
            <a:ext cx="2942400" cy="343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bg-BG" sz="2200"/>
              <a:t>Il nostro tool con la selezione dei giochi:</a:t>
            </a:r>
            <a:endParaRPr sz="2200"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bg-BG"/>
              <a:t>https://translit-eu.unibit.bg/gamesearch/?fbclid=IwAR1ZvC0H79qNBvZ6I3notNGsr-ecZ60c8O-lt_8N6G-ysjMqGWO7FQry5fU</a:t>
            </a:r>
            <a:endParaRPr/>
          </a:p>
        </p:txBody>
      </p:sp>
      <p:pic>
        <p:nvPicPr>
          <p:cNvPr id="416" name="Google Shape;416;g2b342274dfc_0_5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" y="0"/>
            <a:ext cx="8528817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b342274dfc_0_492"/>
          <p:cNvSpPr txBox="1"/>
          <p:nvPr>
            <p:ph type="title"/>
          </p:nvPr>
        </p:nvSpPr>
        <p:spPr>
          <a:xfrm>
            <a:off x="415600" y="2734733"/>
            <a:ext cx="3318900" cy="763500"/>
          </a:xfrm>
          <a:prstGeom prst="rect">
            <a:avLst/>
          </a:prstGeom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Playfulness?</a:t>
            </a:r>
            <a:endParaRPr/>
          </a:p>
        </p:txBody>
      </p:sp>
      <p:pic>
        <p:nvPicPr>
          <p:cNvPr id="422" name="Google Shape;422;g2b342274dfc_0_4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7100" y="203367"/>
            <a:ext cx="6290000" cy="6451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b342274dfc_0_509"/>
          <p:cNvSpPr txBox="1"/>
          <p:nvPr>
            <p:ph type="title"/>
          </p:nvPr>
        </p:nvSpPr>
        <p:spPr>
          <a:xfrm>
            <a:off x="0" y="2120000"/>
            <a:ext cx="12192000" cy="2618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Grazie!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b342274dfc_0_430"/>
          <p:cNvSpPr txBox="1"/>
          <p:nvPr>
            <p:ph type="title"/>
          </p:nvPr>
        </p:nvSpPr>
        <p:spPr>
          <a:xfrm>
            <a:off x="6293167" y="2856400"/>
            <a:ext cx="5796900" cy="1145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900">
                <a:solidFill>
                  <a:schemeClr val="lt1"/>
                </a:solidFill>
              </a:rPr>
              <a:t>APPRENDIMENTO</a:t>
            </a:r>
            <a:endParaRPr sz="4900">
              <a:solidFill>
                <a:schemeClr val="lt1"/>
              </a:solidFill>
            </a:endParaRPr>
          </a:p>
        </p:txBody>
      </p:sp>
      <p:sp>
        <p:nvSpPr>
          <p:cNvPr id="342" name="Google Shape;342;g2b342274dfc_0_430"/>
          <p:cNvSpPr txBox="1"/>
          <p:nvPr>
            <p:ph type="title"/>
          </p:nvPr>
        </p:nvSpPr>
        <p:spPr>
          <a:xfrm>
            <a:off x="142867" y="2856400"/>
            <a:ext cx="5796900" cy="11451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900"/>
              <a:t>GIOCO</a:t>
            </a:r>
            <a:endParaRPr sz="4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b342274dfc_0_436"/>
          <p:cNvSpPr txBox="1"/>
          <p:nvPr>
            <p:ph type="ctrTitle"/>
          </p:nvPr>
        </p:nvSpPr>
        <p:spPr>
          <a:xfrm>
            <a:off x="764667" y="573433"/>
            <a:ext cx="11011500" cy="3990300"/>
          </a:xfrm>
          <a:prstGeom prst="rect">
            <a:avLst/>
          </a:prstGeom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/>
              <a:t>«L’opposizione </a:t>
            </a:r>
            <a:r>
              <a:rPr b="1" lang="bg-BG" sz="4000"/>
              <a:t>gioco-serietà</a:t>
            </a:r>
            <a:r>
              <a:rPr lang="bg-BG" sz="4000"/>
              <a:t> non pare né conclusiva né stabile [...].</a:t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/>
              <a:t>Bambini, calciatori, scacchisti giocano con la massima serietà senza la minima tendenza a ridere.»</a:t>
            </a:r>
            <a:endParaRPr sz="4000"/>
          </a:p>
        </p:txBody>
      </p:sp>
      <p:sp>
        <p:nvSpPr>
          <p:cNvPr id="348" name="Google Shape;348;g2b342274dfc_0_436"/>
          <p:cNvSpPr txBox="1"/>
          <p:nvPr>
            <p:ph idx="1" type="subTitle"/>
          </p:nvPr>
        </p:nvSpPr>
        <p:spPr>
          <a:xfrm>
            <a:off x="3393167" y="4488283"/>
            <a:ext cx="8574300" cy="94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rPr lang="bg-BG" sz="2700"/>
              <a:t>Johan Huizinga, </a:t>
            </a:r>
            <a:r>
              <a:rPr i="1" lang="bg-BG" sz="2700"/>
              <a:t>Homo Ludens</a:t>
            </a:r>
            <a:r>
              <a:rPr lang="bg-BG" sz="2700"/>
              <a:t> (pp. 23-24) </a:t>
            </a:r>
            <a:endParaRPr sz="2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b342274dfc_0_441"/>
          <p:cNvSpPr txBox="1"/>
          <p:nvPr>
            <p:ph idx="1" type="subTitle"/>
          </p:nvPr>
        </p:nvSpPr>
        <p:spPr>
          <a:xfrm>
            <a:off x="9534300" y="2522042"/>
            <a:ext cx="2313600" cy="2468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rPr lang="bg-BG" sz="2900"/>
              <a:t>Le 4 tipologie del divertimento per Nicole Lazzaro</a:t>
            </a:r>
            <a:endParaRPr sz="2900"/>
          </a:p>
        </p:txBody>
      </p:sp>
      <p:pic>
        <p:nvPicPr>
          <p:cNvPr id="354" name="Google Shape;354;g2b342274dfc_0_4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7350" y="0"/>
            <a:ext cx="6957600" cy="518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b342274dfc_0_446"/>
          <p:cNvSpPr txBox="1"/>
          <p:nvPr>
            <p:ph type="title"/>
          </p:nvPr>
        </p:nvSpPr>
        <p:spPr>
          <a:xfrm>
            <a:off x="554133" y="791156"/>
            <a:ext cx="15147600" cy="1017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Tanti termini per un concetto sfaccettato…</a:t>
            </a:r>
            <a:endParaRPr/>
          </a:p>
        </p:txBody>
      </p:sp>
      <p:sp>
        <p:nvSpPr>
          <p:cNvPr id="360" name="Google Shape;360;g2b342274dfc_0_446"/>
          <p:cNvSpPr txBox="1"/>
          <p:nvPr>
            <p:ph idx="1" type="body"/>
          </p:nvPr>
        </p:nvSpPr>
        <p:spPr>
          <a:xfrm>
            <a:off x="1314267" y="2389533"/>
            <a:ext cx="9773100" cy="3702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58800" lvl="0" marL="609600" rtl="0" algn="l">
              <a:spcBef>
                <a:spcPts val="1100"/>
              </a:spcBef>
              <a:spcAft>
                <a:spcPts val="0"/>
              </a:spcAft>
              <a:buSzPts val="4000"/>
              <a:buChar char="➔"/>
            </a:pPr>
            <a:r>
              <a:rPr lang="bg-BG" sz="4000"/>
              <a:t>Gamification</a:t>
            </a:r>
            <a:endParaRPr sz="4000"/>
          </a:p>
          <a:p>
            <a:pPr indent="-558800" lvl="0" marL="609600" rtl="0" algn="l">
              <a:spcBef>
                <a:spcPts val="0"/>
              </a:spcBef>
              <a:spcAft>
                <a:spcPts val="0"/>
              </a:spcAft>
              <a:buSzPts val="4000"/>
              <a:buChar char="➔"/>
            </a:pPr>
            <a:r>
              <a:rPr lang="bg-BG" sz="4000"/>
              <a:t>Game-Based Learning</a:t>
            </a:r>
            <a:endParaRPr sz="4000"/>
          </a:p>
          <a:p>
            <a:pPr indent="-558800" lvl="0" marL="609600" rtl="0" algn="l">
              <a:spcBef>
                <a:spcPts val="0"/>
              </a:spcBef>
              <a:spcAft>
                <a:spcPts val="0"/>
              </a:spcAft>
              <a:buSzPts val="4000"/>
              <a:buChar char="➔"/>
            </a:pPr>
            <a:r>
              <a:rPr lang="bg-BG" sz="4000"/>
              <a:t>Serious Game(s)</a:t>
            </a:r>
            <a:endParaRPr sz="4000"/>
          </a:p>
          <a:p>
            <a:pPr indent="-558800" lvl="0" marL="609600" rtl="0" algn="l">
              <a:spcBef>
                <a:spcPts val="0"/>
              </a:spcBef>
              <a:spcAft>
                <a:spcPts val="0"/>
              </a:spcAft>
              <a:buSzPts val="4000"/>
              <a:buChar char="➔"/>
            </a:pPr>
            <a:r>
              <a:rPr lang="bg-BG" sz="4000"/>
              <a:t>Playful Attitude // Playfulness</a:t>
            </a:r>
            <a:endParaRPr sz="4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b342274dfc_0_451"/>
          <p:cNvSpPr txBox="1"/>
          <p:nvPr>
            <p:ph type="title"/>
          </p:nvPr>
        </p:nvSpPr>
        <p:spPr>
          <a:xfrm>
            <a:off x="415600" y="3047233"/>
            <a:ext cx="3462900" cy="763500"/>
          </a:xfrm>
          <a:prstGeom prst="rect">
            <a:avLst/>
          </a:prstGeom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Gamification?</a:t>
            </a:r>
            <a:endParaRPr/>
          </a:p>
        </p:txBody>
      </p:sp>
      <p:pic>
        <p:nvPicPr>
          <p:cNvPr id="366" name="Google Shape;366;g2b342274dfc_0_451"/>
          <p:cNvPicPr preferRelativeResize="0"/>
          <p:nvPr/>
        </p:nvPicPr>
        <p:blipFill rotWithShape="1">
          <a:blip r:embed="rId3">
            <a:alphaModFix/>
          </a:blip>
          <a:srcRect b="9918" l="0" r="0" t="0"/>
          <a:stretch/>
        </p:blipFill>
        <p:spPr>
          <a:xfrm>
            <a:off x="6188833" y="0"/>
            <a:ext cx="351643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b342274dfc_0_456"/>
          <p:cNvSpPr txBox="1"/>
          <p:nvPr>
            <p:ph type="title"/>
          </p:nvPr>
        </p:nvSpPr>
        <p:spPr>
          <a:xfrm>
            <a:off x="415600" y="3047233"/>
            <a:ext cx="3462900" cy="763500"/>
          </a:xfrm>
          <a:prstGeom prst="rect">
            <a:avLst/>
          </a:prstGeom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Gamification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</p:txBody>
      </p:sp>
      <p:sp>
        <p:nvSpPr>
          <p:cNvPr id="372" name="Google Shape;372;g2b342274dfc_0_456"/>
          <p:cNvSpPr txBox="1"/>
          <p:nvPr>
            <p:ph idx="1" type="body"/>
          </p:nvPr>
        </p:nvSpPr>
        <p:spPr>
          <a:xfrm>
            <a:off x="4405100" y="608500"/>
            <a:ext cx="7265100" cy="218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14350" lvl="0" marL="609600" rtl="0" algn="l">
              <a:spcBef>
                <a:spcPts val="1100"/>
              </a:spcBef>
              <a:spcAft>
                <a:spcPts val="0"/>
              </a:spcAft>
              <a:buSzPts val="3300"/>
              <a:buChar char="➔"/>
            </a:pPr>
            <a:r>
              <a:rPr lang="bg-BG" sz="3300"/>
              <a:t>https://en.actionbound.com/</a:t>
            </a:r>
            <a:endParaRPr sz="3300"/>
          </a:p>
          <a:p>
            <a:pPr indent="-514350" lvl="0" marL="609600" rtl="0" algn="l">
              <a:spcBef>
                <a:spcPts val="0"/>
              </a:spcBef>
              <a:spcAft>
                <a:spcPts val="0"/>
              </a:spcAft>
              <a:buSzPts val="3300"/>
              <a:buChar char="➔"/>
            </a:pPr>
            <a:r>
              <a:rPr lang="bg-BG" sz="3300"/>
              <a:t>https://kahoot.com/</a:t>
            </a:r>
            <a:endParaRPr sz="3300"/>
          </a:p>
          <a:p>
            <a:pPr indent="-514350" lvl="0" marL="609600" rtl="0" algn="l">
              <a:spcBef>
                <a:spcPts val="0"/>
              </a:spcBef>
              <a:spcAft>
                <a:spcPts val="0"/>
              </a:spcAft>
              <a:buSzPts val="3300"/>
              <a:buChar char="➔"/>
            </a:pPr>
            <a:r>
              <a:rPr lang="bg-BG" sz="3300"/>
              <a:t>https://www.mentimeter.com/</a:t>
            </a:r>
            <a:endParaRPr sz="3300"/>
          </a:p>
          <a:p>
            <a:pPr indent="0" lvl="0" marL="60960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  <p:pic>
        <p:nvPicPr>
          <p:cNvPr id="373" name="Google Shape;373;g2b342274dfc_0_4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9340" y="4701340"/>
            <a:ext cx="1395300" cy="13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g2b342274dfc_0_456"/>
          <p:cNvPicPr preferRelativeResize="0"/>
          <p:nvPr/>
        </p:nvPicPr>
        <p:blipFill rotWithShape="1">
          <a:blip r:embed="rId4">
            <a:alphaModFix/>
          </a:blip>
          <a:srcRect b="26157" l="0" r="0" t="5935"/>
          <a:stretch/>
        </p:blipFill>
        <p:spPr>
          <a:xfrm>
            <a:off x="5191033" y="3002783"/>
            <a:ext cx="2471233" cy="363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g2b342274dfc_0_456"/>
          <p:cNvPicPr preferRelativeResize="0"/>
          <p:nvPr/>
        </p:nvPicPr>
        <p:blipFill rotWithShape="1">
          <a:blip r:embed="rId5">
            <a:alphaModFix/>
          </a:blip>
          <a:srcRect b="0" l="51737" r="0" t="0"/>
          <a:stretch/>
        </p:blipFill>
        <p:spPr>
          <a:xfrm>
            <a:off x="8788200" y="3047233"/>
            <a:ext cx="3040800" cy="3544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b342274dfc_0_464"/>
          <p:cNvSpPr txBox="1"/>
          <p:nvPr>
            <p:ph type="title"/>
          </p:nvPr>
        </p:nvSpPr>
        <p:spPr>
          <a:xfrm>
            <a:off x="415600" y="3204033"/>
            <a:ext cx="5330700" cy="763500"/>
          </a:xfrm>
          <a:prstGeom prst="rect">
            <a:avLst/>
          </a:prstGeom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Game-Based Learning?</a:t>
            </a:r>
            <a:endParaRPr/>
          </a:p>
        </p:txBody>
      </p:sp>
      <p:pic>
        <p:nvPicPr>
          <p:cNvPr id="381" name="Google Shape;381;g2b342274dfc_0_464"/>
          <p:cNvPicPr preferRelativeResize="0"/>
          <p:nvPr/>
        </p:nvPicPr>
        <p:blipFill rotWithShape="1">
          <a:blip r:embed="rId3">
            <a:alphaModFix/>
          </a:blip>
          <a:srcRect b="0" l="6446" r="9065" t="0"/>
          <a:stretch/>
        </p:blipFill>
        <p:spPr>
          <a:xfrm>
            <a:off x="6841150" y="201533"/>
            <a:ext cx="4503734" cy="2998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g2b342274dfc_0_4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395" y="4262305"/>
            <a:ext cx="4270970" cy="25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g2b342274dfc_0_4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0644" y="3429000"/>
            <a:ext cx="5564758" cy="3130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g2b342274dfc_0_4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5602" y="201536"/>
            <a:ext cx="4614566" cy="2595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b342274dfc_0_472"/>
          <p:cNvSpPr txBox="1"/>
          <p:nvPr>
            <p:ph type="title"/>
          </p:nvPr>
        </p:nvSpPr>
        <p:spPr>
          <a:xfrm>
            <a:off x="415600" y="3278167"/>
            <a:ext cx="3822000" cy="763500"/>
          </a:xfrm>
          <a:prstGeom prst="rect">
            <a:avLst/>
          </a:prstGeom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bg-BG"/>
              <a:t>Serious Games?</a:t>
            </a:r>
            <a:endParaRPr/>
          </a:p>
        </p:txBody>
      </p:sp>
      <p:pic>
        <p:nvPicPr>
          <p:cNvPr id="390" name="Google Shape;390;g2b342274dfc_0_4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9300" y="2427333"/>
            <a:ext cx="6549367" cy="2258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2019-12-22T19:14:55Z</dcterms:created>
  <dc:creator>p.zlatkova</dc:creator>
</cp:coreProperties>
</file>