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  <Override PartName="/ppt/comments/modernComment_109_0.xml" ContentType="application/vnd.ms-powerpoint.comments+xml"/>
  <Override PartName="/ppt/comments/modernComment_10C_0.xml" ContentType="application/vnd.ms-powerpoint.comment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embeddedFontLst>
    <p:embeddedFont>
      <p:font typeface="Garamond" panose="02020404030301010803" pitchFamily="18" charset="0"/>
      <p:regular r:id="rId18"/>
      <p:bold r:id="rId19"/>
      <p:italic r:id="rId20"/>
      <p:bold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6" roundtripDataSignature="AMtx7mj+ht+VOgMBdp5FM0YHLr7GAELypg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6110307-6B4D-B459-9139-E343742680AA}" name="Plamen T Miltenoff" initials="PM" userId="S::plamen@umn.edu::aca8206c-b7dc-437d-ba8c-d08a64e96fe8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69" d="100"/>
          <a:sy n="69" d="100"/>
        </p:scale>
        <p:origin x="756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customschemas.google.com/relationships/presentationmetadata" Target="meta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omments/modernComment_109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EE4D10F5-11EA-42A4-B242-290492EBB10D}" authorId="{86110307-6B4D-B459-9139-E343742680AA}" created="2024-01-29T15:08:35.124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0" sldId="265"/>
      <ac:spMk id="242" creationId="{00000000-0000-0000-0000-000000000000}"/>
      <ac:txMk cp="128" len="10">
        <ac:context len="173" hash="1796156464"/>
      </ac:txMk>
    </ac:txMkLst>
    <p188:pos x="3518083" y="1198354"/>
    <p188:txBody>
      <a:bodyPr/>
      <a:lstStyle/>
      <a:p>
        <a:r>
          <a:rPr lang="en-US"/>
          <a:t>Methodical
Or
Methodological
It can be both, make sure you are using the one you mean...</a:t>
        </a:r>
      </a:p>
    </p188:txBody>
  </p188:cm>
</p188:cmLst>
</file>

<file path=ppt/comments/modernComment_10C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5DFA9AB-AD05-48EA-8015-2BEA7FACC054}" authorId="{86110307-6B4D-B459-9139-E343742680AA}" created="2024-01-29T15:13:01.445">
    <pc:sldMkLst xmlns:pc="http://schemas.microsoft.com/office/powerpoint/2013/main/command">
      <pc:docMk/>
      <pc:sldMk cId="0" sldId="268"/>
    </pc:sldMkLst>
    <p188:txBody>
      <a:bodyPr/>
      <a:lstStyle/>
      <a:p>
        <a:r>
          <a:rPr lang="en-US"/>
          <a:t>The text here seems a screenshot, so I cannot edit and writing this note on the side:
Objective: find out if playing Among Us in Spanish was successful to retain…
Phase 2: Game session using these words…
… other group just encounter them
</a:t>
        </a:r>
      </a:p>
    </p188:txBody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g2b434b89684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2" name="Google Shape;82;g2b434b89684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g2b434b89684_1_1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31" name="Google Shape;231;g2b434b89684_1_1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2b434b89684_1_1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g2b434b89684_1_1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2b434b89684_1_1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74" name="Google Shape;274;g2b434b89684_1_1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2b434b89684_1_2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98" name="Google Shape;298;g2b434b89684_1_2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g2b434b89684_1_2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18" name="Google Shape;318;g2b434b89684_1_2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g2b434b89684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29" name="Google Shape;329;g2b434b89684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b434b89684_1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g2b434b89684_1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b434b89684_1_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09" name="Google Shape;109;g2b434b89684_1_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2b434b89684_1_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5" name="Google Shape;125;g2b434b89684_1_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2b434b89684_1_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5" name="Google Shape;145;g2b434b89684_1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2b434b89684_1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5" name="Google Shape;155;g2b434b89684_1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b434b89684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70" name="Google Shape;170;g2b434b89684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g2b434b89684_1_9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6" name="Google Shape;186;g2b434b89684_1_9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g2b434b89684_1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208" name="Google Shape;208;g2b434b89684_1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contenuto" type="obj">
  <p:cSld name="OBJECT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olo e testo verticale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olo e testo verticale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titolo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testazione sezione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e contenuti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fronto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titolo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uota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uto con didascalia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magine con didascalia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-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mailto:silvia.dini@unipr.it" TargetMode="External"/><Relationship Id="rId4" Type="http://schemas.openxmlformats.org/officeDocument/2006/relationships/hyperlink" Target="mailto:a.mirra@lumsastud.it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3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.png"/><Relationship Id="rId4" Type="http://schemas.openxmlformats.org/officeDocument/2006/relationships/image" Target="../media/image14.png"/><Relationship Id="rId9" Type="http://schemas.microsoft.com/office/2018/10/relationships/comments" Target="../comments/modernComment_109_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18/10/relationships/comments" Target="../comments/modernComment_10C_0.xml"/><Relationship Id="rId4" Type="http://schemas.openxmlformats.org/officeDocument/2006/relationships/image" Target="../media/image24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hyperlink" Target="mailto:silvia.dini@unipr.it" TargetMode="External"/><Relationship Id="rId4" Type="http://schemas.openxmlformats.org/officeDocument/2006/relationships/hyperlink" Target="mailto:a.mirra@lumsastud.it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Google Shape;84;g2b434b89684_1_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647203" y="0"/>
            <a:ext cx="136468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85" name="Google Shape;85;g2b434b89684_1_0"/>
          <p:cNvSpPr txBox="1">
            <a:spLocks noGrp="1"/>
          </p:cNvSpPr>
          <p:nvPr>
            <p:ph type="title"/>
          </p:nvPr>
        </p:nvSpPr>
        <p:spPr>
          <a:xfrm>
            <a:off x="454535" y="479901"/>
            <a:ext cx="11443367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it-IT" b="1">
                <a:latin typeface="Arial"/>
                <a:ea typeface="Arial"/>
                <a:cs typeface="Arial"/>
                <a:sym typeface="Arial"/>
              </a:rPr>
              <a:t>Dual-Skill Enhancement through Game-Based Learning: Bridging Soft and Hard Skills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g2b434b89684_1_0"/>
          <p:cNvSpPr txBox="1">
            <a:spLocks noGrp="1"/>
          </p:cNvSpPr>
          <p:nvPr>
            <p:ph type="body" idx="1"/>
          </p:nvPr>
        </p:nvSpPr>
        <p:spPr>
          <a:xfrm>
            <a:off x="862148" y="2098675"/>
            <a:ext cx="10515600" cy="36166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/>
          <a:p>
            <a:pPr marL="0" lvl="0" indent="0" algn="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900" dirty="0">
              <a:solidFill>
                <a:schemeClr val="lt1"/>
              </a:solidFill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 sz="1900" b="1" dirty="0"/>
              <a:t>Angelo Mirra </a:t>
            </a:r>
            <a:r>
              <a:rPr lang="it-IT" sz="1900" dirty="0">
                <a:solidFill>
                  <a:schemeClr val="lt1"/>
                </a:solidFill>
              </a:rPr>
              <a:t>(</a:t>
            </a:r>
            <a:r>
              <a:rPr lang="it-IT" sz="1900" u="sng" dirty="0">
                <a:solidFill>
                  <a:srgbClr val="FFFF00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a.mirra@lumsastud.it</a:t>
            </a:r>
            <a:r>
              <a:rPr lang="it-IT" sz="1900" dirty="0">
                <a:solidFill>
                  <a:schemeClr val="lt1"/>
                </a:solidFill>
              </a:rPr>
              <a:t>)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it-IT" sz="1900" b="1" dirty="0">
                <a:solidFill>
                  <a:schemeClr val="lt1"/>
                </a:solidFill>
              </a:rPr>
              <a:t>PhD: Learning Sciences &amp; Digital Technologies, Gaming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 sz="1900" b="1" dirty="0"/>
              <a:t>Silvia Dini </a:t>
            </a:r>
            <a:r>
              <a:rPr lang="it-IT" sz="1900" dirty="0">
                <a:solidFill>
                  <a:schemeClr val="lt1"/>
                </a:solidFill>
              </a:rPr>
              <a:t>(</a:t>
            </a:r>
            <a:r>
              <a:rPr lang="it-IT" sz="1900" u="sng" dirty="0">
                <a:solidFill>
                  <a:srgbClr val="FFFF00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silvia.dini@unipr.it</a:t>
            </a:r>
            <a:r>
              <a:rPr lang="it-IT" sz="1900" dirty="0">
                <a:solidFill>
                  <a:schemeClr val="lt1"/>
                </a:solidFill>
              </a:rPr>
              <a:t>)</a:t>
            </a:r>
            <a:endParaRPr dirty="0"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it-IT" sz="19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PhD: Learning Science &amp; Digital Technologies, Technology </a:t>
            </a:r>
            <a:r>
              <a:rPr lang="it-IT" sz="1900" b="1" dirty="0" err="1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enhanced</a:t>
            </a:r>
            <a:r>
              <a:rPr lang="it-IT" sz="1900" b="1" dirty="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 learning</a:t>
            </a:r>
            <a:endParaRPr sz="1900" b="1" dirty="0">
              <a:solidFill>
                <a:schemeClr val="lt1"/>
              </a:solidFill>
            </a:endParaRPr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400" dirty="0"/>
          </a:p>
          <a:p>
            <a:pPr marL="0" lvl="0" indent="0" algn="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400"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400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1700" b="1"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it-IT" sz="1700" b="1" dirty="0" err="1">
                <a:solidFill>
                  <a:srgbClr val="FF0000"/>
                </a:solidFill>
              </a:rPr>
              <a:t>Multiplier</a:t>
            </a:r>
            <a:r>
              <a:rPr lang="it-IT" sz="1700" b="1" dirty="0">
                <a:solidFill>
                  <a:srgbClr val="FF0000"/>
                </a:solidFill>
              </a:rPr>
              <a:t> event Progetto ERASMUS 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it-IT" sz="1700" b="1" dirty="0" err="1">
                <a:solidFill>
                  <a:srgbClr val="FF0000"/>
                </a:solidFill>
              </a:rPr>
              <a:t>Improving</a:t>
            </a:r>
            <a:r>
              <a:rPr lang="it-IT" sz="1700" b="1" dirty="0">
                <a:solidFill>
                  <a:srgbClr val="FF0000"/>
                </a:solidFill>
              </a:rPr>
              <a:t> </a:t>
            </a:r>
            <a:r>
              <a:rPr lang="it-IT" sz="1700" b="1" dirty="0" err="1">
                <a:solidFill>
                  <a:srgbClr val="FF0000"/>
                </a:solidFill>
              </a:rPr>
              <a:t>Transliteracy</a:t>
            </a:r>
            <a:r>
              <a:rPr lang="it-IT" sz="1700" b="1" dirty="0">
                <a:solidFill>
                  <a:srgbClr val="FF0000"/>
                </a:solidFill>
              </a:rPr>
              <a:t> Skills </a:t>
            </a:r>
            <a:r>
              <a:rPr lang="it-IT" sz="1700" b="1" dirty="0" err="1">
                <a:solidFill>
                  <a:srgbClr val="FF0000"/>
                </a:solidFill>
              </a:rPr>
              <a:t>through</a:t>
            </a:r>
            <a:r>
              <a:rPr lang="it-IT" sz="1700" b="1" dirty="0">
                <a:solidFill>
                  <a:srgbClr val="FF0000"/>
                </a:solidFill>
              </a:rPr>
              <a:t> </a:t>
            </a:r>
            <a:r>
              <a:rPr lang="it-IT" sz="1700" b="1" dirty="0" err="1">
                <a:solidFill>
                  <a:srgbClr val="FF0000"/>
                </a:solidFill>
              </a:rPr>
              <a:t>Serious</a:t>
            </a:r>
            <a:r>
              <a:rPr lang="it-IT" sz="1700" b="1" dirty="0">
                <a:solidFill>
                  <a:srgbClr val="FF0000"/>
                </a:solidFill>
              </a:rPr>
              <a:t> Games (TLT4U)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0000"/>
              </a:buClr>
              <a:buSzPct val="100000"/>
              <a:buNone/>
            </a:pPr>
            <a:r>
              <a:rPr lang="it-IT" sz="1700" b="1" dirty="0">
                <a:solidFill>
                  <a:srgbClr val="FF0000"/>
                </a:solidFill>
              </a:rPr>
              <a:t>Università di Parma, lunedì 29 gennaio 2024 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g2b434b89684_1_141"/>
          <p:cNvSpPr txBox="1"/>
          <p:nvPr/>
        </p:nvSpPr>
        <p:spPr>
          <a:xfrm>
            <a:off x="-1103624" y="2978925"/>
            <a:ext cx="42645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Crafting: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4" name="Google Shape;234;g2b434b89684_1_1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948994" y="1189275"/>
            <a:ext cx="3785606" cy="212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g2b434b89684_1_14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93050" y="4144338"/>
            <a:ext cx="3176251" cy="17866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36" name="Google Shape;236;g2b434b89684_1_141"/>
          <p:cNvGrpSpPr/>
          <p:nvPr/>
        </p:nvGrpSpPr>
        <p:grpSpPr>
          <a:xfrm>
            <a:off x="0" y="6172884"/>
            <a:ext cx="12192000" cy="664107"/>
            <a:chOff x="0" y="6150708"/>
            <a:chExt cx="9144000" cy="765907"/>
          </a:xfrm>
        </p:grpSpPr>
        <p:sp>
          <p:nvSpPr>
            <p:cNvPr id="237" name="Google Shape;237;g2b434b89684_1_141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38" name="Google Shape;238;g2b434b89684_1_141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7743093" y="6300506"/>
              <a:ext cx="1118861" cy="45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39" name="Google Shape;239;g2b434b89684_1_141"/>
            <p:cNvSpPr txBox="1"/>
            <p:nvPr/>
          </p:nvSpPr>
          <p:spPr>
            <a:xfrm>
              <a:off x="0" y="6400656"/>
              <a:ext cx="5465762" cy="256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lang="it-IT" sz="1000" b="1" i="0" u="none" strike="noStrike" cap="none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rPr>
                <a:t>IMPROVING TRANSLITERACY SKILLS THROUGH SERIOUS GAMES, 29 GENNAIO 2024</a:t>
              </a:r>
              <a:r>
                <a:rPr lang="it-IT" sz="10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40" name="Google Shape;240;g2b434b89684_1_14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55951" y="1189276"/>
            <a:ext cx="3176246" cy="212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1" name="Google Shape;241;g2b434b89684_1_14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949003" y="3947950"/>
            <a:ext cx="3785601" cy="1987436"/>
          </a:xfrm>
          <a:prstGeom prst="rect">
            <a:avLst/>
          </a:prstGeom>
          <a:noFill/>
          <a:ln>
            <a:noFill/>
          </a:ln>
        </p:spPr>
      </p:pic>
      <p:sp>
        <p:nvSpPr>
          <p:cNvPr id="242" name="Google Shape;242;g2b434b89684_1_141"/>
          <p:cNvSpPr txBox="1"/>
          <p:nvPr/>
        </p:nvSpPr>
        <p:spPr>
          <a:xfrm>
            <a:off x="3578753" y="2131700"/>
            <a:ext cx="4430700" cy="20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1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Exploration &amp; Crafting:</a:t>
            </a:r>
            <a:endParaRPr sz="14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t-IT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exploring in the game, players can learn mathematic and geometry skills. </a:t>
            </a:r>
            <a:endParaRPr sz="1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t-IT" sz="17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By crafting they can learn methodical thinking and scientific notions</a:t>
            </a:r>
            <a:endParaRPr sz="17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1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g2b434b89684_1_141"/>
          <p:cNvSpPr txBox="1"/>
          <p:nvPr/>
        </p:nvSpPr>
        <p:spPr>
          <a:xfrm>
            <a:off x="3576900" y="4421913"/>
            <a:ext cx="4264500" cy="149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Arial"/>
              <a:buNone/>
            </a:pPr>
            <a:r>
              <a:rPr lang="it-IT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Creative Thinking</a:t>
            </a:r>
            <a:r>
              <a:rPr lang="it-IT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:</a:t>
            </a: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it-IT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Students learn to think creatively by constructing artistic and realistic structures alone and in group of other students.</a:t>
            </a: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None/>
            </a:pPr>
            <a:r>
              <a:rPr lang="it-IT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(Nebel, Schneider, Rey, 2016; )</a:t>
            </a: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44" name="Google Shape;244;g2b434b89684_1_14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3532200" y="-272375"/>
            <a:ext cx="4725533" cy="1722851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45" name="Google Shape;245;g2b434b89684_1_141"/>
          <p:cNvCxnSpPr/>
          <p:nvPr/>
        </p:nvCxnSpPr>
        <p:spPr>
          <a:xfrm>
            <a:off x="5904175" y="1084700"/>
            <a:ext cx="1535100" cy="1047000"/>
          </a:xfrm>
          <a:prstGeom prst="straightConnector1">
            <a:avLst/>
          </a:prstGeom>
          <a:noFill/>
          <a:ln w="76200" cap="flat" cmpd="sng">
            <a:solidFill>
              <a:srgbClr val="6D9EEB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6" name="Google Shape;246;g2b434b89684_1_141"/>
          <p:cNvCxnSpPr/>
          <p:nvPr/>
        </p:nvCxnSpPr>
        <p:spPr>
          <a:xfrm flipH="1">
            <a:off x="4142275" y="1097275"/>
            <a:ext cx="1761900" cy="996600"/>
          </a:xfrm>
          <a:prstGeom prst="straightConnector1">
            <a:avLst/>
          </a:prstGeom>
          <a:noFill/>
          <a:ln w="76200" cap="flat" cmpd="sng">
            <a:solidFill>
              <a:srgbClr val="6D9EEB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247" name="Google Shape;247;g2b434b89684_1_141"/>
          <p:cNvCxnSpPr/>
          <p:nvPr/>
        </p:nvCxnSpPr>
        <p:spPr>
          <a:xfrm flipH="1">
            <a:off x="5709200" y="3752400"/>
            <a:ext cx="169800" cy="669600"/>
          </a:xfrm>
          <a:prstGeom prst="straightConnector1">
            <a:avLst/>
          </a:prstGeom>
          <a:noFill/>
          <a:ln w="76200" cap="flat" cmpd="sng">
            <a:solidFill>
              <a:srgbClr val="6D9EEB"/>
            </a:solidFill>
            <a:prstDash val="solid"/>
            <a:round/>
            <a:headEnd type="none" w="sm" len="sm"/>
            <a:tailEnd type="triangle" w="med" len="med"/>
          </a:ln>
        </p:spPr>
      </p:cxnSp>
    </p:spTree>
  </p:cSld>
  <p:clrMapOvr>
    <a:masterClrMapping/>
  </p:clrMapOvr>
  <p:extLst>
    <p:ext uri="{6950BFC3-D8DA-4A85-94F7-54DA5524770B}">
      <p188:commentRel xmlns:p188="http://schemas.microsoft.com/office/powerpoint/2018/8/main" xmlns="" r:id="rId9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2b434b89684_1_15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222055">
            <a:off x="9327261" y="4373812"/>
            <a:ext cx="1496619" cy="997746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2b434b89684_1_159"/>
          <p:cNvSpPr/>
          <p:nvPr/>
        </p:nvSpPr>
        <p:spPr>
          <a:xfrm rot="10800000" flipH="1">
            <a:off x="1228268" y="1396496"/>
            <a:ext cx="834502" cy="514805"/>
          </a:xfrm>
          <a:prstGeom prst="bentArrow">
            <a:avLst>
              <a:gd name="adj1" fmla="val 21296"/>
              <a:gd name="adj2" fmla="val 25714"/>
              <a:gd name="adj3" fmla="val 25000"/>
              <a:gd name="adj4" fmla="val 43750"/>
            </a:avLst>
          </a:prstGeom>
          <a:solidFill>
            <a:srgbClr val="D69F1E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4" name="Google Shape;254;g2b434b89684_1_15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9914" y="86947"/>
            <a:ext cx="1852856" cy="1187092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g2b434b89684_1_159"/>
          <p:cNvSpPr txBox="1">
            <a:spLocks noGrp="1"/>
          </p:cNvSpPr>
          <p:nvPr>
            <p:ph type="title"/>
          </p:nvPr>
        </p:nvSpPr>
        <p:spPr>
          <a:xfrm>
            <a:off x="2183908" y="2370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4000"/>
              <a:t>Two examples of videogames for L2 learning </a:t>
            </a:r>
            <a:endParaRPr/>
          </a:p>
        </p:txBody>
      </p:sp>
      <p:sp>
        <p:nvSpPr>
          <p:cNvPr id="256" name="Google Shape;256;g2b434b89684_1_159"/>
          <p:cNvSpPr txBox="1">
            <a:spLocks noGrp="1"/>
          </p:cNvSpPr>
          <p:nvPr>
            <p:ph type="body" idx="1"/>
          </p:nvPr>
        </p:nvSpPr>
        <p:spPr>
          <a:xfrm>
            <a:off x="2220883" y="1210587"/>
            <a:ext cx="8892275" cy="9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it-IT" b="1"/>
              <a:t>#1: Andersen, 2019: The use of World of Warcraft for L2 learning with university students</a:t>
            </a:r>
            <a:endParaRPr b="1"/>
          </a:p>
        </p:txBody>
      </p:sp>
      <p:pic>
        <p:nvPicPr>
          <p:cNvPr id="257" name="Google Shape;257;g2b434b89684_1_15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63149" y="5140083"/>
            <a:ext cx="2518234" cy="986622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2b434b89684_1_159"/>
          <p:cNvSpPr/>
          <p:nvPr/>
        </p:nvSpPr>
        <p:spPr>
          <a:xfrm>
            <a:off x="484853" y="2596807"/>
            <a:ext cx="2830040" cy="1675746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6B51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9" name="Google Shape;259;g2b434b89684_1_159"/>
          <p:cNvSpPr txBox="1"/>
          <p:nvPr/>
        </p:nvSpPr>
        <p:spPr>
          <a:xfrm>
            <a:off x="674754" y="2875076"/>
            <a:ext cx="2450238" cy="13234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Verify if the use of the MMORPG game Wold of Warcraft was useful to learn a L2. In this case, spanish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0" name="Google Shape;260;g2b434b89684_1_159"/>
          <p:cNvSpPr txBox="1"/>
          <p:nvPr/>
        </p:nvSpPr>
        <p:spPr>
          <a:xfrm>
            <a:off x="677853" y="2431706"/>
            <a:ext cx="1384917" cy="307777"/>
          </a:xfrm>
          <a:prstGeom prst="rect">
            <a:avLst/>
          </a:prstGeom>
          <a:gradFill>
            <a:gsLst>
              <a:gs pos="0">
                <a:srgbClr val="FFED74"/>
              </a:gs>
              <a:gs pos="35000">
                <a:srgbClr val="FFF09F"/>
              </a:gs>
              <a:gs pos="100000">
                <a:srgbClr val="FFF9D6"/>
              </a:gs>
            </a:gsLst>
            <a:lin ang="16200000" scaled="0"/>
          </a:gradFill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Objective: </a:t>
            </a:r>
            <a:endParaRPr/>
          </a:p>
        </p:txBody>
      </p:sp>
      <p:sp>
        <p:nvSpPr>
          <p:cNvPr id="261" name="Google Shape;261;g2b434b89684_1_159"/>
          <p:cNvSpPr/>
          <p:nvPr/>
        </p:nvSpPr>
        <p:spPr>
          <a:xfrm>
            <a:off x="3853127" y="2412545"/>
            <a:ext cx="3036162" cy="1653596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g2b434b89684_1_159"/>
          <p:cNvSpPr txBox="1"/>
          <p:nvPr/>
        </p:nvSpPr>
        <p:spPr>
          <a:xfrm>
            <a:off x="4092755" y="2242795"/>
            <a:ext cx="1384917" cy="307777"/>
          </a:xfrm>
          <a:prstGeom prst="rect">
            <a:avLst/>
          </a:prstGeom>
          <a:gradFill>
            <a:gsLst>
              <a:gs pos="0">
                <a:srgbClr val="FFED74"/>
              </a:gs>
              <a:gs pos="35000">
                <a:srgbClr val="FFF09F"/>
              </a:gs>
              <a:gs pos="100000">
                <a:srgbClr val="FFF9D6"/>
              </a:gs>
            </a:gsLst>
            <a:lin ang="16200000" scaled="0"/>
          </a:gradFill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Methods: </a:t>
            </a:r>
            <a:endParaRPr/>
          </a:p>
        </p:txBody>
      </p:sp>
      <p:sp>
        <p:nvSpPr>
          <p:cNvPr id="263" name="Google Shape;263;g2b434b89684_1_159"/>
          <p:cNvSpPr txBox="1"/>
          <p:nvPr/>
        </p:nvSpPr>
        <p:spPr>
          <a:xfrm>
            <a:off x="4041543" y="2689142"/>
            <a:ext cx="2659329" cy="1169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Pre-test (assessing)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Middle test (valuating)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 Post-test (conclusion)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Duration: 3-4 months, with 3.5 hours per days in Spanish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g2b434b89684_1_159"/>
          <p:cNvSpPr/>
          <p:nvPr/>
        </p:nvSpPr>
        <p:spPr>
          <a:xfrm>
            <a:off x="544688" y="4890242"/>
            <a:ext cx="3166178" cy="1187092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g2b434b89684_1_159"/>
          <p:cNvSpPr txBox="1"/>
          <p:nvPr/>
        </p:nvSpPr>
        <p:spPr>
          <a:xfrm>
            <a:off x="798991" y="4644713"/>
            <a:ext cx="1384917" cy="307777"/>
          </a:xfrm>
          <a:prstGeom prst="rect">
            <a:avLst/>
          </a:prstGeom>
          <a:gradFill>
            <a:gsLst>
              <a:gs pos="0">
                <a:srgbClr val="FFED74"/>
              </a:gs>
              <a:gs pos="35000">
                <a:srgbClr val="FFF09F"/>
              </a:gs>
              <a:gs pos="100000">
                <a:srgbClr val="FFF9D6"/>
              </a:gs>
            </a:gsLst>
            <a:lin ang="16200000" scaled="0"/>
          </a:gradFill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Partecipant: </a:t>
            </a:r>
            <a:endParaRPr/>
          </a:p>
        </p:txBody>
      </p:sp>
      <p:sp>
        <p:nvSpPr>
          <p:cNvPr id="266" name="Google Shape;266;g2b434b89684_1_159"/>
          <p:cNvSpPr txBox="1"/>
          <p:nvPr/>
        </p:nvSpPr>
        <p:spPr>
          <a:xfrm>
            <a:off x="778697" y="5014045"/>
            <a:ext cx="2884371" cy="1015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5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Two Norwegian secondary school students. Both gamers of WoW. Intermediate level of spanish</a:t>
            </a:r>
            <a:endParaRPr sz="15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g2b434b89684_1_159"/>
          <p:cNvSpPr/>
          <p:nvPr/>
        </p:nvSpPr>
        <p:spPr>
          <a:xfrm>
            <a:off x="4321643" y="4374543"/>
            <a:ext cx="3036162" cy="1680524"/>
          </a:xfrm>
          <a:prstGeom prst="roundRect">
            <a:avLst>
              <a:gd name="adj" fmla="val 16667"/>
            </a:avLst>
          </a:prstGeom>
          <a:solidFill>
            <a:srgbClr val="FFFF66"/>
          </a:solidFill>
          <a:ln w="25400" cap="flat" cmpd="sng">
            <a:solidFill>
              <a:srgbClr val="264159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g2b434b89684_1_159"/>
          <p:cNvSpPr txBox="1"/>
          <p:nvPr/>
        </p:nvSpPr>
        <p:spPr>
          <a:xfrm>
            <a:off x="4678748" y="4217942"/>
            <a:ext cx="1384917" cy="307777"/>
          </a:xfrm>
          <a:prstGeom prst="rect">
            <a:avLst/>
          </a:prstGeom>
          <a:gradFill>
            <a:gsLst>
              <a:gs pos="0">
                <a:srgbClr val="FFED74"/>
              </a:gs>
              <a:gs pos="35000">
                <a:srgbClr val="FFF09F"/>
              </a:gs>
              <a:gs pos="100000">
                <a:srgbClr val="FFF9D6"/>
              </a:gs>
            </a:gsLst>
            <a:lin ang="16200000" scaled="0"/>
          </a:gradFill>
          <a:ln w="9525" cap="flat" cmpd="sng">
            <a:solidFill>
              <a:srgbClr val="FFBE00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0000" dir="5400000" rotWithShape="0">
              <a:srgbClr val="000000">
                <a:alpha val="37647"/>
              </a:srgbClr>
            </a:outerShd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Results</a:t>
            </a:r>
            <a:r>
              <a:rPr lang="it-IT"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</p:txBody>
      </p:sp>
      <p:sp>
        <p:nvSpPr>
          <p:cNvPr id="269" name="Google Shape;269;g2b434b89684_1_159"/>
          <p:cNvSpPr txBox="1"/>
          <p:nvPr/>
        </p:nvSpPr>
        <p:spPr>
          <a:xfrm>
            <a:off x="4454672" y="4597895"/>
            <a:ext cx="2892143" cy="13849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Players showed a good increment of their Spanish level, in terms of words and vocaboulary.</a:t>
            </a:r>
            <a:endParaRPr/>
          </a:p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Limitation</a:t>
            </a: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the level of Spanish was dependent to the in-game context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70" name="Google Shape;270;g2b434b89684_1_15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0" y="6198343"/>
            <a:ext cx="12192000" cy="6759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1" name="Google Shape;271;g2b434b89684_1_159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513672" y="1949517"/>
            <a:ext cx="4392661" cy="24708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Google Shape;276;g2b434b89684_1_182"/>
          <p:cNvSpPr txBox="1">
            <a:spLocks noGrp="1"/>
          </p:cNvSpPr>
          <p:nvPr>
            <p:ph type="title"/>
          </p:nvPr>
        </p:nvSpPr>
        <p:spPr>
          <a:xfrm>
            <a:off x="2216210" y="471945"/>
            <a:ext cx="10924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2800" b="1"/>
              <a:t>#2: </a:t>
            </a:r>
            <a:r>
              <a:rPr lang="it-IT" sz="2800" b="1" i="0" u="none" strike="noStrike">
                <a:latin typeface="Calibri"/>
                <a:ea typeface="Calibri"/>
                <a:cs typeface="Calibri"/>
                <a:sym typeface="Calibri"/>
              </a:rPr>
              <a:t>José Ramón Calvo-Ferrer &amp; Jose Belda-Medina (2021): </a:t>
            </a:r>
            <a:endParaRPr sz="2800" b="1" i="0" u="none" strike="noStrike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2800" b="1">
                <a:latin typeface="Calibri"/>
                <a:ea typeface="Calibri"/>
                <a:cs typeface="Calibri"/>
                <a:sym typeface="Calibri"/>
              </a:rPr>
              <a:t>The case of Among Us</a:t>
            </a:r>
            <a:r>
              <a:rPr lang="it-IT" sz="2800" b="1"/>
              <a:t/>
            </a:r>
            <a:br>
              <a:rPr lang="it-IT" sz="2800" b="1"/>
            </a:br>
            <a:endParaRPr sz="2800" b="1"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77" name="Google Shape;277;g2b434b89684_1_18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16266" y="1558009"/>
            <a:ext cx="2487869" cy="13257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78" name="Google Shape;278;g2b434b89684_1_182"/>
          <p:cNvGrpSpPr/>
          <p:nvPr/>
        </p:nvGrpSpPr>
        <p:grpSpPr>
          <a:xfrm>
            <a:off x="0" y="6172884"/>
            <a:ext cx="12192000" cy="664107"/>
            <a:chOff x="0" y="6150708"/>
            <a:chExt cx="9144000" cy="765907"/>
          </a:xfrm>
        </p:grpSpPr>
        <p:sp>
          <p:nvSpPr>
            <p:cNvPr id="279" name="Google Shape;279;g2b434b89684_1_182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80" name="Google Shape;280;g2b434b89684_1_18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743093" y="6300506"/>
              <a:ext cx="1118861" cy="45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81" name="Google Shape;281;g2b434b89684_1_182"/>
            <p:cNvSpPr txBox="1"/>
            <p:nvPr/>
          </p:nvSpPr>
          <p:spPr>
            <a:xfrm>
              <a:off x="0" y="6400656"/>
              <a:ext cx="5465762" cy="256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lang="it-IT" sz="1000" b="1" i="0" u="none" strike="noStrike" cap="none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rPr>
                <a:t>IMPROVING TRANSLITERACY SKILLS THROUGH SERIOUS GAMES, 29 GENNAIO 2024</a:t>
              </a:r>
              <a:r>
                <a:rPr lang="it-IT" sz="10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82" name="Google Shape;282;g2b434b89684_1_18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3497" y="168650"/>
            <a:ext cx="1888975" cy="121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3" name="Google Shape;283;g2b434b89684_1_18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163376" y="3019506"/>
            <a:ext cx="2415050" cy="15449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84" name="Google Shape;284;g2b434b89684_1_18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66124" y="5060559"/>
            <a:ext cx="1688613" cy="1005943"/>
          </a:xfrm>
          <a:prstGeom prst="rect">
            <a:avLst/>
          </a:prstGeom>
          <a:noFill/>
          <a:ln>
            <a:noFill/>
          </a:ln>
        </p:spPr>
      </p:pic>
      <p:pic>
        <p:nvPicPr>
          <p:cNvPr id="285" name="Google Shape;285;g2b434b89684_1_18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6126164" y="4035801"/>
            <a:ext cx="2784460" cy="1709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86" name="Google Shape;286;g2b434b89684_1_18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266124" y="4117389"/>
            <a:ext cx="1688613" cy="878079"/>
          </a:xfrm>
          <a:prstGeom prst="rect">
            <a:avLst/>
          </a:prstGeom>
          <a:noFill/>
          <a:ln>
            <a:noFill/>
          </a:ln>
        </p:spPr>
      </p:pic>
      <p:sp>
        <p:nvSpPr>
          <p:cNvPr id="287" name="Google Shape;287;g2b434b89684_1_182"/>
          <p:cNvSpPr txBox="1"/>
          <p:nvPr/>
        </p:nvSpPr>
        <p:spPr>
          <a:xfrm>
            <a:off x="3663011" y="1478350"/>
            <a:ext cx="7454132" cy="7078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 </a:t>
            </a:r>
            <a:r>
              <a:rPr lang="it-IT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survival deduction mobile game</a:t>
            </a:r>
            <a:r>
              <a:rPr lang="it-I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, came out in </a:t>
            </a:r>
            <a:r>
              <a:rPr lang="it-IT" sz="2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2018</a:t>
            </a:r>
            <a:r>
              <a:rPr lang="it-I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2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It is playeble online. Every match is divided in 3 phases</a:t>
            </a:r>
            <a:endParaRPr sz="20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88" name="Google Shape;288;g2b434b89684_1_18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9790348" y="4450663"/>
            <a:ext cx="2017542" cy="1134867"/>
          </a:xfrm>
          <a:prstGeom prst="rect">
            <a:avLst/>
          </a:prstGeom>
          <a:noFill/>
          <a:ln>
            <a:noFill/>
          </a:ln>
        </p:spPr>
      </p:pic>
      <p:sp>
        <p:nvSpPr>
          <p:cNvPr id="289" name="Google Shape;289;g2b434b89684_1_182"/>
          <p:cNvSpPr txBox="1"/>
          <p:nvPr/>
        </p:nvSpPr>
        <p:spPr>
          <a:xfrm>
            <a:off x="177092" y="3084044"/>
            <a:ext cx="2393604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Phase 1: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Players are divided in team.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Team Crewmate 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Team Impostor</a:t>
            </a:r>
            <a:endParaRPr/>
          </a:p>
        </p:txBody>
      </p:sp>
      <p:sp>
        <p:nvSpPr>
          <p:cNvPr id="290" name="Google Shape;290;g2b434b89684_1_182"/>
          <p:cNvSpPr txBox="1"/>
          <p:nvPr/>
        </p:nvSpPr>
        <p:spPr>
          <a:xfrm>
            <a:off x="2587747" y="4758801"/>
            <a:ext cx="2990679" cy="12003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Phase 2</a:t>
            </a: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Player have to complete tasks in the spaceship, and try to findout the impostor, while this latter have to eliminate other players</a:t>
            </a:r>
            <a:endParaRPr/>
          </a:p>
        </p:txBody>
      </p:sp>
      <p:sp>
        <p:nvSpPr>
          <p:cNvPr id="291" name="Google Shape;291;g2b434b89684_1_182"/>
          <p:cNvSpPr txBox="1"/>
          <p:nvPr/>
        </p:nvSpPr>
        <p:spPr>
          <a:xfrm>
            <a:off x="6159843" y="2837162"/>
            <a:ext cx="2784461" cy="984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Phase 3: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Player discussa about theyr suspects and vote to eliminate the impostor to eliminate him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g2b434b89684_1_182"/>
          <p:cNvSpPr txBox="1"/>
          <p:nvPr/>
        </p:nvSpPr>
        <p:spPr>
          <a:xfrm>
            <a:off x="9915043" y="2292881"/>
            <a:ext cx="1858297" cy="3385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Two endings</a:t>
            </a: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</a:t>
            </a:r>
            <a:endParaRPr/>
          </a:p>
        </p:txBody>
      </p:sp>
      <p:pic>
        <p:nvPicPr>
          <p:cNvPr id="293" name="Google Shape;293;g2b434b89684_1_18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790348" y="2684893"/>
            <a:ext cx="2017542" cy="1134867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g2b434b89684_1_182"/>
          <p:cNvSpPr txBox="1"/>
          <p:nvPr/>
        </p:nvSpPr>
        <p:spPr>
          <a:xfrm>
            <a:off x="9722988" y="3842824"/>
            <a:ext cx="24016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007CE0"/>
                </a:solidFill>
                <a:latin typeface="Arial"/>
                <a:ea typeface="Arial"/>
                <a:cs typeface="Arial"/>
                <a:sym typeface="Arial"/>
              </a:rPr>
              <a:t>Victory: </a:t>
            </a:r>
            <a:r>
              <a:rPr lang="it-IT" sz="16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every impostor was found</a:t>
            </a:r>
            <a:endParaRPr sz="16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5" name="Google Shape;295;g2b434b89684_1_182"/>
          <p:cNvSpPr txBox="1"/>
          <p:nvPr/>
        </p:nvSpPr>
        <p:spPr>
          <a:xfrm>
            <a:off x="9722988" y="5585530"/>
            <a:ext cx="2401652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600" b="1" i="0" u="none" strike="noStrike" cap="none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Defeat: </a:t>
            </a:r>
            <a:r>
              <a:rPr lang="it-IT"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impostors killed everyone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2b434b89684_1_205"/>
          <p:cNvSpPr txBox="1">
            <a:spLocks noGrp="1"/>
          </p:cNvSpPr>
          <p:nvPr>
            <p:ph type="title"/>
          </p:nvPr>
        </p:nvSpPr>
        <p:spPr>
          <a:xfrm>
            <a:off x="2216210" y="471945"/>
            <a:ext cx="109248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2800" b="1"/>
              <a:t>#2: </a:t>
            </a:r>
            <a:r>
              <a:rPr lang="it-IT" sz="2800" b="1" i="0" u="none" strike="noStrike">
                <a:latin typeface="Calibri"/>
                <a:ea typeface="Calibri"/>
                <a:cs typeface="Calibri"/>
                <a:sym typeface="Calibri"/>
              </a:rPr>
              <a:t>José Ramón Calvo-Ferrer &amp; Jose Belda-Medina (2021): </a:t>
            </a:r>
            <a:endParaRPr sz="2800" b="1" i="0" u="none" strike="noStrike"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it-IT" sz="2800" b="1">
                <a:latin typeface="Calibri"/>
                <a:ea typeface="Calibri"/>
                <a:cs typeface="Calibri"/>
                <a:sym typeface="Calibri"/>
              </a:rPr>
              <a:t>The case of Among Us</a:t>
            </a:r>
            <a:r>
              <a:rPr lang="it-IT" sz="2800" b="1"/>
              <a:t/>
            </a:r>
            <a:br>
              <a:rPr lang="it-IT" sz="2800" b="1"/>
            </a:br>
            <a:endParaRPr sz="2800" b="1"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301" name="Google Shape;301;g2b434b89684_1_205"/>
          <p:cNvGrpSpPr/>
          <p:nvPr/>
        </p:nvGrpSpPr>
        <p:grpSpPr>
          <a:xfrm>
            <a:off x="0" y="6172884"/>
            <a:ext cx="12192000" cy="664107"/>
            <a:chOff x="0" y="6150708"/>
            <a:chExt cx="9144000" cy="765907"/>
          </a:xfrm>
        </p:grpSpPr>
        <p:sp>
          <p:nvSpPr>
            <p:cNvPr id="302" name="Google Shape;302;g2b434b89684_1_205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03" name="Google Shape;303;g2b434b89684_1_20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43093" y="6300506"/>
              <a:ext cx="1118861" cy="45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4" name="Google Shape;304;g2b434b89684_1_205"/>
            <p:cNvSpPr txBox="1"/>
            <p:nvPr/>
          </p:nvSpPr>
          <p:spPr>
            <a:xfrm>
              <a:off x="0" y="6400656"/>
              <a:ext cx="5465762" cy="256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lang="it-IT" sz="1000" b="1" i="0" u="none" strike="noStrike" cap="none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rPr>
                <a:t>IMPROVING TRANSLITERACY SKILLS THROUGH SERIOUS GAMES, 29 GENNAIO 2024</a:t>
              </a:r>
              <a:r>
                <a:rPr lang="it-IT" sz="10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05" name="Google Shape;305;g2b434b89684_1_20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497" y="168650"/>
            <a:ext cx="1888975" cy="1210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06" name="Google Shape;306;g2b434b89684_1_20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80877" y="-216378"/>
            <a:ext cx="7075179" cy="4329768"/>
          </a:xfrm>
          <a:prstGeom prst="rect">
            <a:avLst/>
          </a:prstGeom>
          <a:noFill/>
          <a:ln>
            <a:noFill/>
          </a:ln>
        </p:spPr>
      </p:pic>
      <p:sp>
        <p:nvSpPr>
          <p:cNvPr id="307" name="Google Shape;307;g2b434b89684_1_205"/>
          <p:cNvSpPr txBox="1"/>
          <p:nvPr/>
        </p:nvSpPr>
        <p:spPr>
          <a:xfrm>
            <a:off x="2826061" y="1684615"/>
            <a:ext cx="4970923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Objective</a:t>
            </a: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findout if playing Among Us in spanish was a good way to retain words and vocaboulary </a:t>
            </a:r>
            <a:endParaRPr/>
          </a:p>
        </p:txBody>
      </p:sp>
      <p:pic>
        <p:nvPicPr>
          <p:cNvPr id="308" name="Google Shape;308;g2b434b89684_1_20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flipH="1">
            <a:off x="3069852" y="612335"/>
            <a:ext cx="7590035" cy="4513642"/>
          </a:xfrm>
          <a:prstGeom prst="rect">
            <a:avLst/>
          </a:prstGeom>
          <a:noFill/>
          <a:ln>
            <a:noFill/>
          </a:ln>
        </p:spPr>
      </p:pic>
      <p:sp>
        <p:nvSpPr>
          <p:cNvPr id="309" name="Google Shape;309;g2b434b89684_1_205"/>
          <p:cNvSpPr txBox="1"/>
          <p:nvPr/>
        </p:nvSpPr>
        <p:spPr>
          <a:xfrm>
            <a:off x="3646389" y="2599382"/>
            <a:ext cx="515795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Phase1: </a:t>
            </a: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Pre- test, assessment and indetify 8 foreign words to appear in game</a:t>
            </a:r>
            <a:endParaRPr/>
          </a:p>
        </p:txBody>
      </p:sp>
      <p:pic>
        <p:nvPicPr>
          <p:cNvPr id="310" name="Google Shape;310;g2b434b89684_1_205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145480" y="1587117"/>
            <a:ext cx="7283623" cy="4457328"/>
          </a:xfrm>
          <a:prstGeom prst="rect">
            <a:avLst/>
          </a:prstGeom>
          <a:noFill/>
          <a:ln>
            <a:noFill/>
          </a:ln>
        </p:spPr>
      </p:pic>
      <p:sp>
        <p:nvSpPr>
          <p:cNvPr id="311" name="Google Shape;311;g2b434b89684_1_205"/>
          <p:cNvSpPr txBox="1"/>
          <p:nvPr/>
        </p:nvSpPr>
        <p:spPr>
          <a:xfrm>
            <a:off x="2478863" y="3570628"/>
            <a:ext cx="5591625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Phase2: </a:t>
            </a: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Game session using these word with other players. One group used them intenitonally, other group just encount them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2" name="Google Shape;312;g2b434b89684_1_205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flipH="1">
            <a:off x="3315814" y="2457624"/>
            <a:ext cx="7750967" cy="4603931"/>
          </a:xfrm>
          <a:prstGeom prst="rect">
            <a:avLst/>
          </a:prstGeom>
          <a:noFill/>
          <a:ln>
            <a:noFill/>
          </a:ln>
        </p:spPr>
      </p:pic>
      <p:sp>
        <p:nvSpPr>
          <p:cNvPr id="313" name="Google Shape;313;g2b434b89684_1_205"/>
          <p:cNvSpPr txBox="1"/>
          <p:nvPr/>
        </p:nvSpPr>
        <p:spPr>
          <a:xfrm>
            <a:off x="3970460" y="4465487"/>
            <a:ext cx="6138182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Phase3</a:t>
            </a: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: Post-Test. players using new L2 words in the game Among Us would retain more vocabulary than players only encountering them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14" name="Google Shape;314;g2b434b89684_1_205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59413" y="3122602"/>
            <a:ext cx="9249229" cy="5170541"/>
          </a:xfrm>
          <a:prstGeom prst="rect">
            <a:avLst/>
          </a:prstGeom>
          <a:noFill/>
          <a:ln>
            <a:noFill/>
          </a:ln>
        </p:spPr>
      </p:pic>
      <p:sp>
        <p:nvSpPr>
          <p:cNvPr id="315" name="Google Shape;315;g2b434b89684_1_205"/>
          <p:cNvSpPr txBox="1"/>
          <p:nvPr/>
        </p:nvSpPr>
        <p:spPr>
          <a:xfrm>
            <a:off x="2595105" y="5378319"/>
            <a:ext cx="6673767" cy="5909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Arial"/>
              <a:buNone/>
            </a:pPr>
            <a:r>
              <a:rPr lang="it-IT" sz="12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Results: </a:t>
            </a:r>
            <a:r>
              <a:rPr lang="it-IT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Group of intentionally words players were more motivated to learn L2  and they retained more words and vocabulary while other group. The in-game learn was reflected also in a non-game context </a:t>
            </a:r>
            <a:endParaRPr/>
          </a:p>
        </p:txBody>
      </p:sp>
    </p:spTree>
  </p:cSld>
  <p:clrMapOvr>
    <a:masterClrMapping/>
  </p:clrMapOvr>
  <p:extLst>
    <p:ext uri="{6950BFC3-D8DA-4A85-94F7-54DA5524770B}">
      <p188:commentRel xmlns:p188="http://schemas.microsoft.com/office/powerpoint/2018/8/main" xmlns="" r:id="rId10"/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2b434b89684_1_224"/>
          <p:cNvSpPr txBox="1">
            <a:spLocks noGrp="1"/>
          </p:cNvSpPr>
          <p:nvPr>
            <p:ph type="title"/>
          </p:nvPr>
        </p:nvSpPr>
        <p:spPr>
          <a:xfrm>
            <a:off x="2253153" y="203899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>
                <a:latin typeface="Arial"/>
                <a:ea typeface="Arial"/>
                <a:cs typeface="Arial"/>
                <a:sym typeface="Arial"/>
              </a:rPr>
              <a:t>REFERENCES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g2b434b89684_1_224"/>
          <p:cNvSpPr txBox="1">
            <a:spLocks noGrp="1"/>
          </p:cNvSpPr>
          <p:nvPr>
            <p:ph type="body" idx="1"/>
          </p:nvPr>
        </p:nvSpPr>
        <p:spPr>
          <a:xfrm>
            <a:off x="428815" y="1385451"/>
            <a:ext cx="10924985" cy="50771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85000" lnSpcReduction="20000"/>
          </a:bodyPr>
          <a:lstStyle/>
          <a:p>
            <a:pPr marL="2057400" lvl="4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•"/>
            </a:pPr>
            <a:r>
              <a:rPr lang="it-IT" sz="1600"/>
              <a:t>Badatala, A., Leddo, J., Islam, A., Patel, K., &amp; Surapaneni, P. (2016). The effects of playing cooperative and competitive video games on teamwork and team performance. International Journal of Humanities and Social Science Research, 2(12), 24-28.</a:t>
            </a:r>
            <a:endParaRPr sz="1600"/>
          </a:p>
          <a:p>
            <a:pPr marL="2057400" lvl="4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ct val="100000"/>
              <a:buChar char="•"/>
            </a:pPr>
            <a:r>
              <a:rPr lang="it-IT" sz="1700"/>
              <a:t>Calvo-Ferrer J.R. &amp; Belda-Medina J. (2021). The Effect of Multiplayer Video Games on Incidental and Intentional L2 Vocabulary Learning: The Case of </a:t>
            </a:r>
            <a:r>
              <a:rPr lang="it-IT" sz="1700" i="1"/>
              <a:t>Among Us</a:t>
            </a:r>
            <a:r>
              <a:rPr lang="it-IT" sz="1700"/>
              <a:t>. </a:t>
            </a:r>
            <a:r>
              <a:rPr lang="it-IT" sz="1700" i="1"/>
              <a:t>Multimodal Technologies and Interaction</a:t>
            </a:r>
            <a:r>
              <a:rPr lang="it-IT" sz="1700"/>
              <a:t>. 2021; 5(12):80. </a:t>
            </a:r>
            <a:endParaRPr sz="1700" b="0" i="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1600" b="0" i="0"/>
              <a:t>Checa-Romero, M., &amp; Pascual Gómez, I. (2018). Minecraft and machinima in action: Development of creativity in the classroom. </a:t>
            </a:r>
            <a:r>
              <a:rPr lang="it-IT" sz="1600" b="0" i="1"/>
              <a:t>Technology, Pedagogy and Education</a:t>
            </a:r>
            <a:r>
              <a:rPr lang="it-IT" sz="1600" b="0" i="0"/>
              <a:t>, </a:t>
            </a:r>
            <a:r>
              <a:rPr lang="it-IT" sz="1600" b="0" i="1"/>
              <a:t>27</a:t>
            </a:r>
            <a:r>
              <a:rPr lang="it-IT" sz="1600" b="0" i="0"/>
              <a:t>(5), 625-637.</a:t>
            </a:r>
            <a:endParaRPr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1600"/>
              <a:t>DeRosier, M. E., &amp; Thomas, J. M. (2019). Hall of heroes: A digital game for social skills training with young adolescents. International Journal of Computer Games Technology, 2019.</a:t>
            </a:r>
            <a:endParaRPr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1700"/>
              <a:t>Guerrero, Galvis and Héctor Alejandro. “Using Video Game-Based Instruction in an EFL Program: Understanding the Power of Video Games in Education.” </a:t>
            </a:r>
            <a:r>
              <a:rPr lang="it-IT" sz="1700" i="1"/>
              <a:t>Colombian Applied Linguistics Journal</a:t>
            </a:r>
            <a:r>
              <a:rPr lang="it-IT" sz="1700"/>
              <a:t> 13 (2011): 54-70.</a:t>
            </a:r>
            <a:endParaRPr sz="170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1600"/>
              <a:t>Hitosugi, C. I., Schmidt, M., &amp; Hayashi, K. (2014). Digital Game-based Learning (DGBL) in the L2 Classroom: The Impact of the UN’s Off-the-Shelf Videogame, Food Force, on Learner Affect and Vocabulary Retention. </a:t>
            </a:r>
            <a:r>
              <a:rPr lang="it-IT" sz="1600" i="1"/>
              <a:t>CALICO Journal</a:t>
            </a:r>
            <a:r>
              <a:rPr lang="it-IT" sz="1600"/>
              <a:t>, </a:t>
            </a:r>
            <a:r>
              <a:rPr lang="it-IT" sz="1600" i="1"/>
              <a:t>31</a:t>
            </a:r>
            <a:r>
              <a:rPr lang="it-IT" sz="1600"/>
              <a:t>(1), 19–39. </a:t>
            </a:r>
            <a:endParaRPr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1600" b="0" i="0"/>
              <a:t>Li, J. (2020). A Systematic Review of Video Games for Second Language Acquisition. </a:t>
            </a:r>
            <a:r>
              <a:rPr lang="it-IT" sz="1600"/>
              <a:t>Handbook of Research on Integrating Digital Technology With Literacy Pedagogies.</a:t>
            </a:r>
            <a:endParaRPr sz="1600" b="0" i="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1600"/>
              <a:t>Lrez, B. M. (2014). Graphics, playability and social interaction, the greatest motivations for playing Call of Duty. Educational reflections. Journal of New Approaches in Educational Research (NAER Journal), 3(1), 34-41.</a:t>
            </a:r>
            <a:endParaRPr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1600"/>
              <a:t>Nebel, S., Schneider, S., &amp; Rey, G. D. (2016). Mining learning and crafting scientific experiments: a literature review on the use of minecraft in education and research. Journal of Educational Technology &amp; Society, 19(2), 355-366.</a:t>
            </a:r>
            <a:endParaRPr sz="160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1600"/>
              <a:t>Shin, E. &amp; Kim, J. (2022). The Metaverse and Video Games: Merging Media to Improve Soft Skills Training. </a:t>
            </a:r>
            <a:r>
              <a:rPr lang="it-IT" sz="1600" i="1"/>
              <a:t>Journal of Internet Computing and Services</a:t>
            </a:r>
            <a:r>
              <a:rPr lang="it-IT" sz="1600"/>
              <a:t>, 23(1), 69-76. </a:t>
            </a:r>
            <a:endParaRPr sz="1600"/>
          </a:p>
          <a:p>
            <a:pPr marL="228600" lvl="0" indent="-22860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it-IT" sz="1600"/>
              <a:t>Sutil-Martín, D.L.; Otamendi, F.J. (2021). Soft Skills Training Program Based on Serious Games. </a:t>
            </a:r>
            <a:r>
              <a:rPr lang="it-IT" sz="1600" i="1"/>
              <a:t>Sustainability</a:t>
            </a:r>
            <a:r>
              <a:rPr lang="it-IT" sz="1600"/>
              <a:t>, </a:t>
            </a:r>
            <a:r>
              <a:rPr lang="it-IT" sz="1600" i="1"/>
              <a:t>13(15)</a:t>
            </a:r>
            <a:r>
              <a:rPr lang="it-IT" sz="1600"/>
              <a:t>, 8582. </a:t>
            </a:r>
            <a:endParaRPr sz="1600"/>
          </a:p>
          <a:p>
            <a:pPr marL="228600" lvl="0" indent="-111125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2000"/>
          </a:p>
        </p:txBody>
      </p:sp>
      <p:grpSp>
        <p:nvGrpSpPr>
          <p:cNvPr id="322" name="Google Shape;322;g2b434b89684_1_224"/>
          <p:cNvGrpSpPr/>
          <p:nvPr/>
        </p:nvGrpSpPr>
        <p:grpSpPr>
          <a:xfrm>
            <a:off x="0" y="6172884"/>
            <a:ext cx="12192000" cy="664107"/>
            <a:chOff x="0" y="6150708"/>
            <a:chExt cx="9144000" cy="765907"/>
          </a:xfrm>
        </p:grpSpPr>
        <p:sp>
          <p:nvSpPr>
            <p:cNvPr id="323" name="Google Shape;323;g2b434b89684_1_22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24" name="Google Shape;324;g2b434b89684_1_22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43093" y="6300506"/>
              <a:ext cx="1118861" cy="45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25" name="Google Shape;325;g2b434b89684_1_224"/>
            <p:cNvSpPr txBox="1"/>
            <p:nvPr/>
          </p:nvSpPr>
          <p:spPr>
            <a:xfrm>
              <a:off x="0" y="6400656"/>
              <a:ext cx="5465762" cy="256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lang="it-IT" sz="1000" b="1" i="0" u="none" strike="noStrike" cap="none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rPr>
                <a:t>IMPROVING TRANSLITERACY SKILLS THROUGH SERIOUS GAMES, 29 GENNAIO 2024</a:t>
              </a:r>
              <a:r>
                <a:rPr lang="it-IT" sz="10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26" name="Google Shape;326;g2b434b89684_1_22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28815" y="568738"/>
            <a:ext cx="1633427" cy="16334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2b434b89684_1_234"/>
          <p:cNvSpPr txBox="1">
            <a:spLocks noGrp="1"/>
          </p:cNvSpPr>
          <p:nvPr>
            <p:ph type="body" idx="1"/>
          </p:nvPr>
        </p:nvSpPr>
        <p:spPr>
          <a:xfrm>
            <a:off x="838200" y="1226170"/>
            <a:ext cx="10515600" cy="53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50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it-IT" sz="2400" b="1">
                <a:latin typeface="Arial"/>
                <a:ea typeface="Arial"/>
                <a:cs typeface="Arial"/>
                <a:sym typeface="Arial"/>
              </a:rPr>
              <a:t>Thank you for your attention!</a:t>
            </a:r>
            <a:endParaRPr sz="24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it-IT" sz="1600" b="1">
                <a:latin typeface="Arial"/>
                <a:ea typeface="Arial"/>
                <a:cs typeface="Arial"/>
                <a:sym typeface="Arial"/>
              </a:rPr>
              <a:t>Angelo Mirra (</a:t>
            </a:r>
            <a:r>
              <a:rPr lang="it-IT" sz="1600" b="1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4"/>
              </a:rPr>
              <a:t>a.mirra@lumsastud.it</a:t>
            </a:r>
            <a:r>
              <a:rPr lang="it-IT" sz="1600" b="1">
                <a:latin typeface="Arial"/>
                <a:ea typeface="Arial"/>
                <a:cs typeface="Arial"/>
                <a:sym typeface="Arial"/>
              </a:rPr>
              <a:t>)</a:t>
            </a:r>
            <a:endParaRPr sz="16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it-IT" sz="1600" b="1">
                <a:latin typeface="Arial"/>
                <a:ea typeface="Arial"/>
                <a:cs typeface="Arial"/>
                <a:sym typeface="Arial"/>
              </a:rPr>
              <a:t>Silvia Dini (</a:t>
            </a:r>
            <a:r>
              <a:rPr lang="it-IT" sz="1600" b="1" u="sng">
                <a:solidFill>
                  <a:schemeClr val="hlink"/>
                </a:solidFill>
                <a:latin typeface="Arial"/>
                <a:ea typeface="Arial"/>
                <a:cs typeface="Arial"/>
                <a:sym typeface="Arial"/>
                <a:hlinkClick r:id="rId5"/>
              </a:rPr>
              <a:t>silvia.dini@unipr.it</a:t>
            </a:r>
            <a:r>
              <a:rPr lang="it-IT" sz="1600" b="1">
                <a:latin typeface="Arial"/>
                <a:ea typeface="Arial"/>
                <a:cs typeface="Arial"/>
                <a:sym typeface="Arial"/>
              </a:rPr>
              <a:t>)</a:t>
            </a:r>
            <a:endParaRPr sz="1600" b="1"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32" name="Google Shape;332;g2b434b89684_1_234"/>
          <p:cNvGrpSpPr/>
          <p:nvPr/>
        </p:nvGrpSpPr>
        <p:grpSpPr>
          <a:xfrm>
            <a:off x="0" y="6172884"/>
            <a:ext cx="12192000" cy="664107"/>
            <a:chOff x="0" y="6150708"/>
            <a:chExt cx="9144000" cy="765907"/>
          </a:xfrm>
        </p:grpSpPr>
        <p:sp>
          <p:nvSpPr>
            <p:cNvPr id="333" name="Google Shape;333;g2b434b89684_1_23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334" name="Google Shape;334;g2b434b89684_1_234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7743093" y="6300506"/>
              <a:ext cx="1118861" cy="45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35" name="Google Shape;335;g2b434b89684_1_234"/>
            <p:cNvSpPr txBox="1"/>
            <p:nvPr/>
          </p:nvSpPr>
          <p:spPr>
            <a:xfrm>
              <a:off x="0" y="6400656"/>
              <a:ext cx="5465762" cy="256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lang="it-IT" sz="1000" b="1" i="0" u="none" strike="noStrike" cap="none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rPr>
                <a:t>IMPROVING TRANSLITERACY SKILLS THROUGH SERIOUS GAMES, 29 GENNAIO 2024</a:t>
              </a:r>
              <a:r>
                <a:rPr lang="it-IT" sz="10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36" name="Google Shape;336;g2b434b89684_1_23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136381" y="88623"/>
            <a:ext cx="3919238" cy="21377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2b434b89684_1_7"/>
          <p:cNvSpPr txBox="1">
            <a:spLocks noGrp="1"/>
          </p:cNvSpPr>
          <p:nvPr>
            <p:ph type="ctrTitle"/>
          </p:nvPr>
        </p:nvSpPr>
        <p:spPr>
          <a:xfrm>
            <a:off x="1524000" y="-100663"/>
            <a:ext cx="9144000" cy="111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11111"/>
              <a:buFont typeface="Calibri"/>
              <a:buNone/>
            </a:pPr>
            <a:r>
              <a:rPr lang="it-IT" sz="4800">
                <a:latin typeface="Arial"/>
                <a:ea typeface="Arial"/>
                <a:cs typeface="Arial"/>
                <a:sym typeface="Arial"/>
              </a:rPr>
              <a:t>What do we need to communicate?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2" name="Google Shape;92;g2b434b89684_1_7"/>
          <p:cNvGrpSpPr/>
          <p:nvPr/>
        </p:nvGrpSpPr>
        <p:grpSpPr>
          <a:xfrm>
            <a:off x="0" y="6098345"/>
            <a:ext cx="12192000" cy="759655"/>
            <a:chOff x="0" y="6150708"/>
            <a:chExt cx="9144000" cy="765907"/>
          </a:xfrm>
        </p:grpSpPr>
        <p:sp>
          <p:nvSpPr>
            <p:cNvPr id="93" name="Google Shape;93;g2b434b89684_1_7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4" name="Google Shape;94;g2b434b89684_1_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43093" y="6300506"/>
              <a:ext cx="1118861" cy="45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5" name="Google Shape;95;g2b434b89684_1_7"/>
            <p:cNvSpPr txBox="1"/>
            <p:nvPr/>
          </p:nvSpPr>
          <p:spPr>
            <a:xfrm>
              <a:off x="0" y="6400656"/>
              <a:ext cx="5465762" cy="256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lang="it-IT" sz="1000" b="1" i="0" u="none" strike="noStrike" cap="none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rPr>
                <a:t>IMPROVING TRANSLITERACY SKILLS THROUGH SERIOUS GAMES, 29 GENNAIO 2024</a:t>
              </a:r>
              <a:r>
                <a:rPr lang="it-IT" sz="10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96" name="Google Shape;96;g2b434b89684_1_7"/>
          <p:cNvGrpSpPr/>
          <p:nvPr/>
        </p:nvGrpSpPr>
        <p:grpSpPr>
          <a:xfrm>
            <a:off x="0" y="6158816"/>
            <a:ext cx="12192000" cy="664107"/>
            <a:chOff x="0" y="6150708"/>
            <a:chExt cx="9144000" cy="765907"/>
          </a:xfrm>
        </p:grpSpPr>
        <p:sp>
          <p:nvSpPr>
            <p:cNvPr id="97" name="Google Shape;97;g2b434b89684_1_7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98" name="Google Shape;98;g2b434b89684_1_7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43093" y="6300506"/>
              <a:ext cx="1118861" cy="45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" name="Google Shape;99;g2b434b89684_1_7"/>
            <p:cNvSpPr txBox="1"/>
            <p:nvPr/>
          </p:nvSpPr>
          <p:spPr>
            <a:xfrm>
              <a:off x="0" y="6400656"/>
              <a:ext cx="5465762" cy="256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lang="it-IT" sz="1000" b="1" i="0" u="none" strike="noStrike" cap="none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rPr>
                <a:t>IMPROVING TRANSLITERACY SKILLS THROUGH SERIOUS GAMES, 29 GENNAIO 2024</a:t>
              </a:r>
              <a:r>
                <a:rPr lang="it-IT" sz="10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00" name="Google Shape;100;g2b434b89684_1_7"/>
          <p:cNvGrpSpPr/>
          <p:nvPr/>
        </p:nvGrpSpPr>
        <p:grpSpPr>
          <a:xfrm>
            <a:off x="3848102" y="1307458"/>
            <a:ext cx="4495494" cy="4243085"/>
            <a:chOff x="1507824" y="54398"/>
            <a:chExt cx="4495494" cy="4243085"/>
          </a:xfrm>
        </p:grpSpPr>
        <p:sp>
          <p:nvSpPr>
            <p:cNvPr id="101" name="Google Shape;101;g2b434b89684_1_7"/>
            <p:cNvSpPr/>
            <p:nvPr/>
          </p:nvSpPr>
          <p:spPr>
            <a:xfrm>
              <a:off x="2450006" y="54398"/>
              <a:ext cx="2611129" cy="2611129"/>
            </a:xfrm>
            <a:prstGeom prst="ellipse">
              <a:avLst/>
            </a:prstGeom>
            <a:gradFill>
              <a:gsLst>
                <a:gs pos="0">
                  <a:srgbClr val="F08B54">
                    <a:alpha val="49019"/>
                  </a:srgbClr>
                </a:gs>
                <a:gs pos="50000">
                  <a:srgbClr val="F67A26">
                    <a:alpha val="49019"/>
                  </a:srgbClr>
                </a:gs>
                <a:gs pos="100000">
                  <a:srgbClr val="E36A18">
                    <a:alpha val="49019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" name="Google Shape;102;g2b434b89684_1_7"/>
            <p:cNvSpPr txBox="1"/>
            <p:nvPr/>
          </p:nvSpPr>
          <p:spPr>
            <a:xfrm>
              <a:off x="2798157" y="511346"/>
              <a:ext cx="1914828" cy="117500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Socio-pragmatic competences 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g2b434b89684_1_7"/>
            <p:cNvSpPr/>
            <p:nvPr/>
          </p:nvSpPr>
          <p:spPr>
            <a:xfrm>
              <a:off x="3392189" y="1686354"/>
              <a:ext cx="2611129" cy="2611129"/>
            </a:xfrm>
            <a:prstGeom prst="ellipse">
              <a:avLst/>
            </a:prstGeom>
            <a:gradFill>
              <a:gsLst>
                <a:gs pos="0">
                  <a:srgbClr val="AFAFAF">
                    <a:alpha val="49019"/>
                  </a:srgbClr>
                </a:gs>
                <a:gs pos="50000">
                  <a:srgbClr val="A5A5A5">
                    <a:alpha val="49019"/>
                  </a:srgbClr>
                </a:gs>
                <a:gs pos="100000">
                  <a:srgbClr val="919191">
                    <a:alpha val="49019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g2b434b89684_1_7"/>
            <p:cNvSpPr txBox="1"/>
            <p:nvPr/>
          </p:nvSpPr>
          <p:spPr>
            <a:xfrm>
              <a:off x="4190759" y="2360895"/>
              <a:ext cx="1566677" cy="1436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Extra-linguistic abilities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g2b434b89684_1_7"/>
            <p:cNvSpPr/>
            <p:nvPr/>
          </p:nvSpPr>
          <p:spPr>
            <a:xfrm>
              <a:off x="1507824" y="1686354"/>
              <a:ext cx="2611129" cy="2611129"/>
            </a:xfrm>
            <a:prstGeom prst="ellipse">
              <a:avLst/>
            </a:prstGeom>
            <a:gradFill>
              <a:gsLst>
                <a:gs pos="0">
                  <a:srgbClr val="FFC647">
                    <a:alpha val="49019"/>
                  </a:srgbClr>
                </a:gs>
                <a:gs pos="50000">
                  <a:srgbClr val="FFC600">
                    <a:alpha val="49019"/>
                  </a:srgbClr>
                </a:gs>
                <a:gs pos="100000">
                  <a:srgbClr val="E3B400">
                    <a:alpha val="49019"/>
                  </a:srgbClr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" name="Google Shape;106;g2b434b89684_1_7"/>
            <p:cNvSpPr txBox="1"/>
            <p:nvPr/>
          </p:nvSpPr>
          <p:spPr>
            <a:xfrm>
              <a:off x="1753705" y="2360895"/>
              <a:ext cx="1566677" cy="143612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r>
                <a:rPr lang="it-IT" sz="18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Linguistic competences</a:t>
              </a:r>
              <a:endPara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b434b89684_1_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it-IT" sz="3600">
                <a:latin typeface="Arial"/>
                <a:ea typeface="Arial"/>
                <a:cs typeface="Arial"/>
                <a:sym typeface="Arial"/>
              </a:rPr>
              <a:t>HARD SKILLS - SECOND LANGUAGE ACQUISITION (SLA)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g2b434b89684_1_26"/>
          <p:cNvSpPr txBox="1">
            <a:spLocks noGrp="1"/>
          </p:cNvSpPr>
          <p:nvPr>
            <p:ph type="body" idx="1"/>
          </p:nvPr>
        </p:nvSpPr>
        <p:spPr>
          <a:xfrm>
            <a:off x="419986" y="1559652"/>
            <a:ext cx="11772014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1800" dirty="0">
                <a:latin typeface="Arial"/>
                <a:ea typeface="Arial"/>
                <a:cs typeface="Arial"/>
                <a:sym typeface="Arial"/>
              </a:rPr>
              <a:t>Radical shift from a lecture-based approach to a more collaborative, socially engaging and dynamic one. This shift has been supported by some theoretica</a:t>
            </a:r>
            <a:r>
              <a:rPr lang="it-IT" sz="1800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</a:t>
            </a:r>
            <a:r>
              <a:rPr lang="it-IT" sz="1800" dirty="0">
                <a:latin typeface="Arial"/>
                <a:ea typeface="Arial"/>
                <a:cs typeface="Arial"/>
                <a:sym typeface="Arial"/>
              </a:rPr>
              <a:t> foundation: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b="1" dirty="0">
                <a:latin typeface="Arial"/>
                <a:ea typeface="Arial"/>
                <a:cs typeface="Arial"/>
                <a:sym typeface="Arial"/>
              </a:rPr>
              <a:t>INTERACTIONIST APPROACHES</a:t>
            </a:r>
            <a:r>
              <a:rPr lang="it-IT" sz="1800" dirty="0">
                <a:latin typeface="Arial"/>
                <a:ea typeface="Arial"/>
                <a:cs typeface="Arial"/>
                <a:sym typeface="Arial"/>
              </a:rPr>
              <a:t> (1998-99)= social interaction emerges as pivotal process for L2 learners to acquire linguistic data.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b="1" dirty="0">
                <a:latin typeface="Arial"/>
                <a:ea typeface="Arial"/>
                <a:cs typeface="Arial"/>
                <a:sym typeface="Arial"/>
              </a:rPr>
              <a:t>SOCIOCULTURAL THEORIES</a:t>
            </a:r>
            <a:r>
              <a:rPr lang="it-IT" sz="1800" dirty="0">
                <a:latin typeface="Arial"/>
                <a:ea typeface="Arial"/>
                <a:cs typeface="Arial"/>
                <a:sym typeface="Arial"/>
              </a:rPr>
              <a:t> (Vigotsky, 1980)= human beings’ mental processes and their social activities are determined by one another.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b="1" dirty="0">
                <a:latin typeface="Arial"/>
                <a:ea typeface="Arial"/>
                <a:cs typeface="Arial"/>
                <a:sym typeface="Arial"/>
              </a:rPr>
              <a:t>BLENDING PARADIGM</a:t>
            </a:r>
            <a:r>
              <a:rPr lang="it-IT" sz="1800" dirty="0">
                <a:latin typeface="Arial"/>
                <a:ea typeface="Arial"/>
                <a:cs typeface="Arial"/>
                <a:sym typeface="Arial"/>
              </a:rPr>
              <a:t> (Slater, 2002)– users benefit most from entertainment-education when they do not perceive the distinction between learning and playing.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11430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1800" dirty="0">
                <a:latin typeface="Arial"/>
                <a:ea typeface="Arial"/>
                <a:cs typeface="Arial"/>
                <a:sym typeface="Arial"/>
              </a:rPr>
              <a:t>Realistic interaction that creates Social Presence                 fundamental to incorporate teamwork and guarantee 	               	    										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g2b434b89684_1_26"/>
          <p:cNvSpPr/>
          <p:nvPr/>
        </p:nvSpPr>
        <p:spPr>
          <a:xfrm>
            <a:off x="5737402" y="5298348"/>
            <a:ext cx="480600" cy="331500"/>
          </a:xfrm>
          <a:prstGeom prst="stripedRightArrow">
            <a:avLst>
              <a:gd name="adj1" fmla="val 50000"/>
              <a:gd name="adj2" fmla="val 50000"/>
            </a:avLst>
          </a:prstGeom>
          <a:solidFill>
            <a:schemeClr val="accent2"/>
          </a:solidFill>
          <a:ln w="12700" cap="flat" cmpd="sng">
            <a:solidFill>
              <a:srgbClr val="AC5B23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4" name="Google Shape;114;g2b434b89684_1_26"/>
          <p:cNvGrpSpPr/>
          <p:nvPr/>
        </p:nvGrpSpPr>
        <p:grpSpPr>
          <a:xfrm>
            <a:off x="0" y="6111233"/>
            <a:ext cx="12192000" cy="736526"/>
            <a:chOff x="0" y="6120273"/>
            <a:chExt cx="9144000" cy="765907"/>
          </a:xfrm>
        </p:grpSpPr>
        <p:sp>
          <p:nvSpPr>
            <p:cNvPr id="115" name="Google Shape;115;g2b434b89684_1_26"/>
            <p:cNvSpPr/>
            <p:nvPr/>
          </p:nvSpPr>
          <p:spPr>
            <a:xfrm>
              <a:off x="0" y="6120273"/>
              <a:ext cx="9144000" cy="765907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16" name="Google Shape;116;g2b434b89684_1_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838050" y="6310415"/>
              <a:ext cx="1118861" cy="45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7" name="Google Shape;117;g2b434b89684_1_26"/>
            <p:cNvSpPr txBox="1"/>
            <p:nvPr/>
          </p:nvSpPr>
          <p:spPr>
            <a:xfrm>
              <a:off x="0" y="6410565"/>
              <a:ext cx="5465762" cy="256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lang="it-IT" sz="1000" b="1" i="0" u="none" strike="noStrike" cap="none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rPr>
                <a:t>IMPROVING TRANSLITERACY SKILLS THROUGH SERIOUS GAMES, 29 GENNAIO</a:t>
              </a:r>
              <a:r>
                <a:rPr lang="it-IT" sz="10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" name="Google Shape;118;g2b434b89684_1_26"/>
          <p:cNvGrpSpPr/>
          <p:nvPr/>
        </p:nvGrpSpPr>
        <p:grpSpPr>
          <a:xfrm>
            <a:off x="0" y="6172884"/>
            <a:ext cx="12192000" cy="664107"/>
            <a:chOff x="0" y="6150708"/>
            <a:chExt cx="9144000" cy="765907"/>
          </a:xfrm>
        </p:grpSpPr>
        <p:sp>
          <p:nvSpPr>
            <p:cNvPr id="119" name="Google Shape;119;g2b434b89684_1_26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20" name="Google Shape;120;g2b434b89684_1_2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43093" y="6300506"/>
              <a:ext cx="1118861" cy="45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1" name="Google Shape;121;g2b434b89684_1_26"/>
            <p:cNvSpPr txBox="1"/>
            <p:nvPr/>
          </p:nvSpPr>
          <p:spPr>
            <a:xfrm>
              <a:off x="0" y="6400656"/>
              <a:ext cx="5465762" cy="256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lang="it-IT" sz="1000" b="1" i="0" u="none" strike="noStrike" cap="none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rPr>
                <a:t>IMPROVING TRANSLITERACY SKILLS THROUGH SERIOUS GAMES, 29 GENNAIO 2024</a:t>
              </a:r>
              <a:r>
                <a:rPr lang="it-IT" sz="10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2" name="Google Shape;122;g2b434b89684_1_26"/>
          <p:cNvSpPr txBox="1"/>
          <p:nvPr/>
        </p:nvSpPr>
        <p:spPr>
          <a:xfrm>
            <a:off x="5202592" y="5691499"/>
            <a:ext cx="2030819" cy="5232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ACTIVE LEARNING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2b434b89684_1_41"/>
          <p:cNvSpPr txBox="1">
            <a:spLocks noGrp="1"/>
          </p:cNvSpPr>
          <p:nvPr>
            <p:ph type="title"/>
          </p:nvPr>
        </p:nvSpPr>
        <p:spPr>
          <a:xfrm>
            <a:off x="575812" y="-84207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DIGITAL </a:t>
            </a:r>
            <a:r>
              <a:rPr lang="it-IT">
                <a:latin typeface="Arial"/>
                <a:ea typeface="Arial"/>
                <a:cs typeface="Arial"/>
                <a:sym typeface="Arial"/>
              </a:rPr>
              <a:t>GAME-BASED</a:t>
            </a:r>
            <a:r>
              <a:rPr lang="it-IT"/>
              <a:t> LEARNING (DGBL)</a:t>
            </a:r>
            <a:endParaRPr/>
          </a:p>
        </p:txBody>
      </p:sp>
      <p:sp>
        <p:nvSpPr>
          <p:cNvPr id="128" name="Google Shape;128;g2b434b89684_1_41"/>
          <p:cNvSpPr txBox="1"/>
          <p:nvPr/>
        </p:nvSpPr>
        <p:spPr>
          <a:xfrm>
            <a:off x="1080882" y="1065115"/>
            <a:ext cx="10395900" cy="130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25000" lnSpcReduction="20000"/>
          </a:bodyPr>
          <a:lstStyle/>
          <a:p>
            <a:pPr marL="228600" marR="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6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Active engagement, enjoyment, teamwork, and co-construction of meaning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6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Integrate new vocabulary into real-life conversations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6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Can be used to monitor progresses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6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Place greater control of the learning processes in the hands of the student</a:t>
            </a:r>
            <a:endParaRPr sz="8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Char char="•"/>
            </a:pPr>
            <a:r>
              <a:rPr lang="it-IT" sz="6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Replicate real-life in a “sheltered” context </a:t>
            </a:r>
            <a:r>
              <a:rPr lang="it-IT" sz="6400" dirty="0">
                <a:solidFill>
                  <a:schemeClr val="tx1"/>
                </a:solidFill>
              </a:rPr>
              <a:t>(sandbox)</a:t>
            </a:r>
            <a:endParaRPr sz="2000" b="0" i="0" u="none" strike="noStrike" cap="none" dirty="0">
              <a:solidFill>
                <a:schemeClr val="tx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 				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r>
              <a:rPr lang="it-IT" sz="24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				</a:t>
            </a: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228600" marR="0" lvl="0" indent="-1841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2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Arial"/>
              <a:buNone/>
            </a:pP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29" name="Google Shape;129;g2b434b89684_1_41"/>
          <p:cNvGrpSpPr/>
          <p:nvPr/>
        </p:nvGrpSpPr>
        <p:grpSpPr>
          <a:xfrm>
            <a:off x="0" y="6121474"/>
            <a:ext cx="12192000" cy="736526"/>
            <a:chOff x="0" y="6150708"/>
            <a:chExt cx="9144000" cy="765907"/>
          </a:xfrm>
        </p:grpSpPr>
        <p:sp>
          <p:nvSpPr>
            <p:cNvPr id="130" name="Google Shape;130;g2b434b89684_1_41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31" name="Google Shape;131;g2b434b89684_1_41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43093" y="6300506"/>
              <a:ext cx="1118861" cy="45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32" name="Google Shape;132;g2b434b89684_1_41"/>
            <p:cNvSpPr txBox="1"/>
            <p:nvPr/>
          </p:nvSpPr>
          <p:spPr>
            <a:xfrm>
              <a:off x="0" y="6400656"/>
              <a:ext cx="5465762" cy="256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lang="it-IT" sz="1000" b="1" i="0" u="none" strike="noStrike" cap="none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rPr>
                <a:t>IMPROVING TRANSLITERACY SKILLS THROUGH SERIOUS GAMES, 29 GENNAIO 2024</a:t>
              </a:r>
              <a:r>
                <a:rPr lang="it-IT" sz="10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33" name="Google Shape;133;g2b434b89684_1_41"/>
          <p:cNvSpPr/>
          <p:nvPr/>
        </p:nvSpPr>
        <p:spPr>
          <a:xfrm>
            <a:off x="4539758" y="3738689"/>
            <a:ext cx="2208600" cy="1154110"/>
          </a:xfrm>
          <a:prstGeom prst="roundRect">
            <a:avLst>
              <a:gd name="adj" fmla="val 16667"/>
            </a:avLst>
          </a:prstGeom>
          <a:solidFill>
            <a:schemeClr val="accent2"/>
          </a:solidFill>
          <a:ln w="25400" cap="flat" cmpd="sng">
            <a:solidFill>
              <a:srgbClr val="64341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4" name="Google Shape;134;g2b434b89684_1_41"/>
          <p:cNvSpPr txBox="1"/>
          <p:nvPr/>
        </p:nvSpPr>
        <p:spPr>
          <a:xfrm>
            <a:off x="4878514" y="3855657"/>
            <a:ext cx="1531088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CRUCIAL FACTORS</a:t>
            </a:r>
            <a:endParaRPr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IN DGBL</a:t>
            </a:r>
            <a:endParaRPr/>
          </a:p>
        </p:txBody>
      </p:sp>
      <p:sp>
        <p:nvSpPr>
          <p:cNvPr id="135" name="Google Shape;135;g2b434b89684_1_41"/>
          <p:cNvSpPr/>
          <p:nvPr/>
        </p:nvSpPr>
        <p:spPr>
          <a:xfrm>
            <a:off x="5479253" y="3236279"/>
            <a:ext cx="329609" cy="619378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6B51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g2b434b89684_1_41"/>
          <p:cNvSpPr/>
          <p:nvPr/>
        </p:nvSpPr>
        <p:spPr>
          <a:xfrm rot="5400000">
            <a:off x="6778251" y="4007634"/>
            <a:ext cx="329609" cy="619378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6B51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g2b434b89684_1_41"/>
          <p:cNvSpPr/>
          <p:nvPr/>
        </p:nvSpPr>
        <p:spPr>
          <a:xfrm rot="10800000">
            <a:off x="5504003" y="4759892"/>
            <a:ext cx="329609" cy="619378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6B51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g2b434b89684_1_41"/>
          <p:cNvSpPr/>
          <p:nvPr/>
        </p:nvSpPr>
        <p:spPr>
          <a:xfrm rot="-5400000">
            <a:off x="4173498" y="4035140"/>
            <a:ext cx="329609" cy="619378"/>
          </a:xfrm>
          <a:prstGeom prst="upArrow">
            <a:avLst>
              <a:gd name="adj1" fmla="val 50000"/>
              <a:gd name="adj2" fmla="val 50000"/>
            </a:avLst>
          </a:prstGeom>
          <a:solidFill>
            <a:schemeClr val="accent4"/>
          </a:solidFill>
          <a:ln w="25400" cap="flat" cmpd="sng">
            <a:solidFill>
              <a:srgbClr val="6B51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g2b434b89684_1_41"/>
          <p:cNvSpPr txBox="1"/>
          <p:nvPr/>
        </p:nvSpPr>
        <p:spPr>
          <a:xfrm>
            <a:off x="4605551" y="2788444"/>
            <a:ext cx="2126512" cy="307777"/>
          </a:xfrm>
          <a:prstGeom prst="rect">
            <a:avLst/>
          </a:prstGeom>
          <a:noFill/>
          <a:ln w="9525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Student proficiency</a:t>
            </a:r>
            <a:endParaRPr/>
          </a:p>
        </p:txBody>
      </p:sp>
      <p:sp>
        <p:nvSpPr>
          <p:cNvPr id="140" name="Google Shape;140;g2b434b89684_1_41"/>
          <p:cNvSpPr txBox="1"/>
          <p:nvPr/>
        </p:nvSpPr>
        <p:spPr>
          <a:xfrm>
            <a:off x="7729363" y="4152518"/>
            <a:ext cx="1648554" cy="307777"/>
          </a:xfrm>
          <a:prstGeom prst="rect">
            <a:avLst/>
          </a:prstGeom>
          <a:noFill/>
          <a:ln w="9525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Game Design</a:t>
            </a:r>
            <a:endParaRPr/>
          </a:p>
        </p:txBody>
      </p:sp>
      <p:sp>
        <p:nvSpPr>
          <p:cNvPr id="141" name="Google Shape;141;g2b434b89684_1_41"/>
          <p:cNvSpPr txBox="1"/>
          <p:nvPr/>
        </p:nvSpPr>
        <p:spPr>
          <a:xfrm>
            <a:off x="1339303" y="4190940"/>
            <a:ext cx="2465545" cy="307777"/>
          </a:xfrm>
          <a:prstGeom prst="rect">
            <a:avLst/>
          </a:prstGeom>
          <a:noFill/>
          <a:ln w="9525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Level of language difficulty</a:t>
            </a:r>
            <a:endParaRPr sz="14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g2b434b89684_1_41"/>
          <p:cNvSpPr txBox="1"/>
          <p:nvPr/>
        </p:nvSpPr>
        <p:spPr>
          <a:xfrm>
            <a:off x="4457108" y="5564077"/>
            <a:ext cx="2423397" cy="307777"/>
          </a:xfrm>
          <a:prstGeom prst="rect">
            <a:avLst/>
          </a:prstGeom>
          <a:noFill/>
          <a:ln w="9525" cap="flat" cmpd="sng">
            <a:solidFill>
              <a:srgbClr val="C55A1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-IT" sz="1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Willingness to comunicate 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2b434b89684_1_60"/>
          <p:cNvSpPr txBox="1">
            <a:spLocks noGrp="1"/>
          </p:cNvSpPr>
          <p:nvPr>
            <p:ph type="title"/>
          </p:nvPr>
        </p:nvSpPr>
        <p:spPr>
          <a:xfrm>
            <a:off x="104551" y="26568"/>
            <a:ext cx="12335541" cy="146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>
                <a:latin typeface="Arial"/>
                <a:ea typeface="Arial"/>
                <a:cs typeface="Arial"/>
                <a:sym typeface="Arial"/>
              </a:rPr>
              <a:t>(Video)games as social and collaborative space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g2b434b89684_1_60"/>
          <p:cNvSpPr txBox="1">
            <a:spLocks noGrp="1"/>
          </p:cNvSpPr>
          <p:nvPr>
            <p:ph type="body" idx="1"/>
          </p:nvPr>
        </p:nvSpPr>
        <p:spPr>
          <a:xfrm>
            <a:off x="838199" y="1439142"/>
            <a:ext cx="10453578" cy="4692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it-IT" sz="2000" b="1">
                <a:latin typeface="Arial"/>
                <a:ea typeface="Arial"/>
                <a:cs typeface="Arial"/>
                <a:sym typeface="Arial"/>
              </a:rPr>
              <a:t>MASSIVELY MULTIPLAYER ONLINE ROLE PLAYING GAMES (MMORPGs) 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1800">
                <a:latin typeface="Arial"/>
                <a:ea typeface="Arial"/>
                <a:cs typeface="Arial"/>
                <a:sym typeface="Arial"/>
              </a:rPr>
              <a:t>“a persistent, networked, interactive, narrative environment in which players collaborate, strategize, plan, and interact with objects, resources, and other players within a multimodal environment” (Dickey, 2007).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1800">
                <a:latin typeface="Arial"/>
                <a:ea typeface="Arial"/>
                <a:cs typeface="Arial"/>
                <a:sym typeface="Arial"/>
              </a:rPr>
              <a:t>Multimodal environment (texts, images, sounds, narratives) = complex semiotic learner experience.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ctr" rtl="0">
              <a:lnSpc>
                <a:spcPct val="108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b="1">
                <a:latin typeface="Arial"/>
                <a:ea typeface="Arial"/>
                <a:cs typeface="Arial"/>
                <a:sym typeface="Arial"/>
              </a:rPr>
              <a:t>«BEYOND-GAME» CULTURE </a:t>
            </a:r>
            <a:r>
              <a:rPr lang="it-IT" sz="1800">
                <a:latin typeface="Arial"/>
                <a:ea typeface="Arial"/>
                <a:cs typeface="Arial"/>
                <a:sym typeface="Arial"/>
              </a:rPr>
              <a:t>(Ruy, 2011)= online communities where interaction is more active and richer than in-game interaction. Multicultural, multimodal and multilingual moments.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1800">
                <a:latin typeface="Arial"/>
                <a:ea typeface="Arial"/>
                <a:cs typeface="Arial"/>
                <a:sym typeface="Arial"/>
              </a:rPr>
              <a:t>In-game and out-of-game learning environments are interrelated:</a:t>
            </a:r>
            <a:endParaRPr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it-IT" sz="1800">
                <a:latin typeface="Arial"/>
                <a:ea typeface="Arial"/>
                <a:cs typeface="Arial"/>
                <a:sym typeface="Arial"/>
              </a:rPr>
              <a:t>In-game interaction assists with the acquisition of English words and phrases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ctr" rtl="0">
              <a:lnSpc>
                <a:spcPct val="108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Char char="-"/>
            </a:pPr>
            <a:r>
              <a:rPr lang="it-IT" sz="1800">
                <a:latin typeface="Arial"/>
                <a:ea typeface="Arial"/>
                <a:cs typeface="Arial"/>
                <a:sym typeface="Arial"/>
              </a:rPr>
              <a:t>Beyond-game facilitates English discourse development</a:t>
            </a:r>
            <a:endParaRPr sz="180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pSp>
        <p:nvGrpSpPr>
          <p:cNvPr id="149" name="Google Shape;149;g2b434b89684_1_60"/>
          <p:cNvGrpSpPr/>
          <p:nvPr/>
        </p:nvGrpSpPr>
        <p:grpSpPr>
          <a:xfrm>
            <a:off x="0" y="6121474"/>
            <a:ext cx="12192000" cy="736526"/>
            <a:chOff x="0" y="6150708"/>
            <a:chExt cx="9144000" cy="765907"/>
          </a:xfrm>
        </p:grpSpPr>
        <p:sp>
          <p:nvSpPr>
            <p:cNvPr id="150" name="Google Shape;150;g2b434b89684_1_60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51" name="Google Shape;151;g2b434b89684_1_60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43093" y="6300506"/>
              <a:ext cx="1118861" cy="45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2" name="Google Shape;152;g2b434b89684_1_60"/>
            <p:cNvSpPr txBox="1"/>
            <p:nvPr/>
          </p:nvSpPr>
          <p:spPr>
            <a:xfrm>
              <a:off x="0" y="6400656"/>
              <a:ext cx="5465762" cy="256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lang="it-IT" sz="1000" b="1" i="0" u="none" strike="noStrike" cap="none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rPr>
                <a:t>IMPROVING TRANSLITERACY SKILLS THROUGH SERIOUS GAMES, 29 GENNAIO 2024</a:t>
              </a:r>
              <a:r>
                <a:rPr lang="it-IT" sz="10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" name="Google Shape;157;g2b434b89684_1_6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167797" y="4423020"/>
            <a:ext cx="4571357" cy="1609563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2b434b89684_1_69"/>
          <p:cNvSpPr txBox="1">
            <a:spLocks noGrp="1"/>
          </p:cNvSpPr>
          <p:nvPr>
            <p:ph type="body" idx="1"/>
          </p:nvPr>
        </p:nvSpPr>
        <p:spPr>
          <a:xfrm>
            <a:off x="770708" y="1111096"/>
            <a:ext cx="10515600" cy="56021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it-IT" sz="1900" dirty="0">
                <a:latin typeface="Arial"/>
                <a:ea typeface="Arial"/>
                <a:cs typeface="Arial"/>
                <a:sym typeface="Arial"/>
              </a:rPr>
              <a:t>Due to the increasing competitive system and high level of complexity, companies are focusing more on transversal skills (interacting efficiently with teammates and superiors, dealing with work-related disputes or difficult situations, being innovative and creative, being positive and willing to learn).</a:t>
            </a:r>
            <a:endParaRPr sz="19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it-IT" sz="1900" dirty="0">
                <a:latin typeface="Arial"/>
                <a:ea typeface="Arial"/>
                <a:cs typeface="Arial"/>
                <a:sym typeface="Arial"/>
              </a:rPr>
              <a:t>soft skills account for 85% of success in working environment </a:t>
            </a:r>
            <a:r>
              <a:rPr lang="it-IT" sz="1400" dirty="0">
                <a:latin typeface="Arial"/>
                <a:ea typeface="Arial"/>
                <a:cs typeface="Arial"/>
                <a:sym typeface="Arial"/>
              </a:rPr>
              <a:t>(in Sutil-Martín &amp; Otamendi, 2021)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it-IT" sz="1900" dirty="0">
                <a:latin typeface="Arial"/>
                <a:ea typeface="Arial"/>
                <a:cs typeface="Arial"/>
                <a:sym typeface="Arial"/>
              </a:rPr>
              <a:t>Soft skills can be improved during L2 acquisition using videogames because they </a:t>
            </a:r>
            <a:r>
              <a:rPr lang="it-IT" sz="1900" dirty="0" err="1">
                <a:latin typeface="Arial"/>
                <a:ea typeface="Arial"/>
                <a:cs typeface="Arial"/>
                <a:sym typeface="Arial"/>
              </a:rPr>
              <a:t>allow</a:t>
            </a:r>
            <a:r>
              <a:rPr lang="it-IT" sz="1900" dirty="0">
                <a:latin typeface="Arial"/>
                <a:ea typeface="Arial"/>
                <a:cs typeface="Arial"/>
                <a:sym typeface="Arial"/>
              </a:rPr>
              <a:t> DISCUSSION and KNOWLEDGE-SHARING. </a:t>
            </a:r>
            <a:endParaRPr sz="19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107950" algn="just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sz="19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228600" algn="just" rtl="0">
              <a:lnSpc>
                <a:spcPct val="90000"/>
              </a:lnSpc>
              <a:spcBef>
                <a:spcPts val="900"/>
              </a:spcBef>
              <a:spcAft>
                <a:spcPts val="0"/>
              </a:spcAft>
              <a:buClr>
                <a:schemeClr val="dk1"/>
              </a:buClr>
              <a:buSzPts val="1900"/>
              <a:buChar char="•"/>
            </a:pPr>
            <a:r>
              <a:rPr lang="it-IT" sz="1900" dirty="0">
                <a:latin typeface="Arial"/>
                <a:ea typeface="Arial"/>
                <a:cs typeface="Arial"/>
                <a:sym typeface="Arial"/>
              </a:rPr>
              <a:t>GAMESTORMING: suitable type of game for training soft skills.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sz="19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it-IT" sz="1900" dirty="0">
                <a:latin typeface="Arial"/>
                <a:ea typeface="Arial"/>
                <a:cs typeface="Arial"/>
                <a:sym typeface="Arial"/>
              </a:rPr>
              <a:t>	3 stages: </a:t>
            </a:r>
            <a:endParaRPr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3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it-IT" sz="1900" dirty="0">
                <a:latin typeface="Arial"/>
                <a:ea typeface="Arial"/>
                <a:cs typeface="Arial"/>
                <a:sym typeface="Arial"/>
              </a:rPr>
              <a:t>	- Opening (Divergent)</a:t>
            </a:r>
            <a:endParaRPr sz="19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it-IT" sz="1900" dirty="0">
                <a:latin typeface="Arial"/>
                <a:ea typeface="Arial"/>
                <a:cs typeface="Arial"/>
                <a:sym typeface="Arial"/>
              </a:rPr>
              <a:t> 	- Exploration (Emergent)</a:t>
            </a:r>
            <a:endParaRPr sz="1900" dirty="0">
              <a:latin typeface="Arial"/>
              <a:ea typeface="Arial"/>
              <a:cs typeface="Arial"/>
              <a:sym typeface="Arial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rPr lang="it-IT" sz="1900" dirty="0">
                <a:latin typeface="Arial"/>
                <a:ea typeface="Arial"/>
                <a:cs typeface="Arial"/>
                <a:sym typeface="Arial"/>
              </a:rPr>
              <a:t> 	- Closing (Convergent)</a:t>
            </a:r>
            <a:endParaRPr sz="1900" dirty="0">
              <a:latin typeface="Arial"/>
              <a:ea typeface="Arial"/>
              <a:cs typeface="Arial"/>
              <a:sym typeface="Arial"/>
            </a:endParaRPr>
          </a:p>
          <a:p>
            <a:pPr marL="228600" lvl="0" indent="-10795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endParaRPr sz="19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g2b434b89684_1_69"/>
          <p:cNvSpPr txBox="1"/>
          <p:nvPr/>
        </p:nvSpPr>
        <p:spPr>
          <a:xfrm>
            <a:off x="1449977" y="300446"/>
            <a:ext cx="9157063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it-IT" sz="3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 SOFT SKILLS «GAP»</a:t>
            </a:r>
            <a:endParaRPr sz="36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0" name="Google Shape;160;g2b434b89684_1_69"/>
          <p:cNvGrpSpPr/>
          <p:nvPr/>
        </p:nvGrpSpPr>
        <p:grpSpPr>
          <a:xfrm>
            <a:off x="0" y="6226711"/>
            <a:ext cx="12192000" cy="736526"/>
            <a:chOff x="0" y="6150708"/>
            <a:chExt cx="9144000" cy="765907"/>
          </a:xfrm>
        </p:grpSpPr>
        <p:sp>
          <p:nvSpPr>
            <p:cNvPr id="161" name="Google Shape;161;g2b434b89684_1_69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2" name="Google Shape;162;g2b434b89684_1_6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743093" y="6300506"/>
              <a:ext cx="1118861" cy="45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3" name="Google Shape;163;g2b434b89684_1_69"/>
            <p:cNvSpPr txBox="1"/>
            <p:nvPr/>
          </p:nvSpPr>
          <p:spPr>
            <a:xfrm>
              <a:off x="0" y="6400656"/>
              <a:ext cx="5465762" cy="256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lang="it-IT" sz="1000" b="1" i="0" u="none" strike="noStrike" cap="none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rPr>
                <a:t>IMPROVING TRANSLITERACY SKILLS THROUGH SERIOUS GAMES, 29 GENNAIO 2024</a:t>
              </a:r>
              <a:r>
                <a:rPr lang="it-IT" sz="10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4" name="Google Shape;164;g2b434b89684_1_69"/>
          <p:cNvGrpSpPr/>
          <p:nvPr/>
        </p:nvGrpSpPr>
        <p:grpSpPr>
          <a:xfrm>
            <a:off x="0" y="6201020"/>
            <a:ext cx="12192000" cy="664107"/>
            <a:chOff x="0" y="6150708"/>
            <a:chExt cx="9144000" cy="765907"/>
          </a:xfrm>
        </p:grpSpPr>
        <p:sp>
          <p:nvSpPr>
            <p:cNvPr id="165" name="Google Shape;165;g2b434b89684_1_69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66" name="Google Shape;166;g2b434b89684_1_69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7743093" y="6300506"/>
              <a:ext cx="1118861" cy="45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67" name="Google Shape;167;g2b434b89684_1_69"/>
            <p:cNvSpPr txBox="1"/>
            <p:nvPr/>
          </p:nvSpPr>
          <p:spPr>
            <a:xfrm>
              <a:off x="0" y="6400656"/>
              <a:ext cx="5465762" cy="256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lang="it-IT" sz="1000" b="1" i="0" u="none" strike="noStrike" cap="none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rPr>
                <a:t>IMPROVING TRANSLITERACY SKILLS THROUGH SERIOUS GAMES, 29 GENNAIO 2024</a:t>
              </a:r>
              <a:r>
                <a:rPr lang="it-IT" sz="10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b434b89684_1_83"/>
          <p:cNvSpPr txBox="1">
            <a:spLocks noGrp="1"/>
          </p:cNvSpPr>
          <p:nvPr>
            <p:ph type="body" idx="1"/>
          </p:nvPr>
        </p:nvSpPr>
        <p:spPr>
          <a:xfrm>
            <a:off x="80634" y="329569"/>
            <a:ext cx="12111366" cy="581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70000" lnSpcReduction="20000"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 sz="3600" b="1">
                <a:latin typeface="Arial"/>
                <a:ea typeface="Arial"/>
                <a:cs typeface="Arial"/>
                <a:sym typeface="Arial"/>
              </a:rPr>
              <a:t>VIDEO GAME DESIGN MODEL TO TEACH SOFT SKILLS (Shin &amp; Kim, 2022</a:t>
            </a:r>
            <a:r>
              <a:rPr lang="it-IT" b="1">
                <a:latin typeface="Arial"/>
                <a:ea typeface="Arial"/>
                <a:cs typeface="Arial"/>
                <a:sym typeface="Arial"/>
              </a:rPr>
              <a:t>)</a:t>
            </a:r>
            <a:endParaRPr b="1">
              <a:latin typeface="Arial"/>
              <a:ea typeface="Arial"/>
              <a:cs typeface="Arial"/>
              <a:sym typeface="Arial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 b="1"/>
              <a:t>	Teamwork	Socializing			Exploration 		Resourcefulness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500"/>
              <a:buNone/>
            </a:pPr>
            <a:r>
              <a:rPr lang="it-IT" b="1"/>
              <a:t>	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87500"/>
              <a:buNone/>
            </a:pPr>
            <a:r>
              <a:rPr lang="it-IT" sz="3200" b="1"/>
              <a:t>	      Communication				  	         Creativity</a:t>
            </a:r>
            <a:endParaRPr sz="32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2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2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3200"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 sz="3200" b="1"/>
              <a:t>				  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 sz="3200" b="1"/>
              <a:t>				      	</a:t>
            </a:r>
            <a:endParaRPr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it-IT" sz="3200" b="1"/>
              <a:t>					 SOFT SKILLS</a:t>
            </a:r>
            <a:endParaRPr b="1"/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endParaRPr sz="6600" b="1"/>
          </a:p>
        </p:txBody>
      </p:sp>
      <p:sp>
        <p:nvSpPr>
          <p:cNvPr id="173" name="Google Shape;173;g2b434b89684_1_83"/>
          <p:cNvSpPr/>
          <p:nvPr/>
        </p:nvSpPr>
        <p:spPr>
          <a:xfrm rot="5400000">
            <a:off x="1730703" y="1362181"/>
            <a:ext cx="1484402" cy="2341873"/>
          </a:xfrm>
          <a:prstGeom prst="rightBrace">
            <a:avLst>
              <a:gd name="adj1" fmla="val 0"/>
              <a:gd name="adj2" fmla="val 51956"/>
            </a:avLst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g2b434b89684_1_83"/>
          <p:cNvSpPr/>
          <p:nvPr/>
        </p:nvSpPr>
        <p:spPr>
          <a:xfrm rot="5400000">
            <a:off x="7839151" y="1066705"/>
            <a:ext cx="1484404" cy="2932827"/>
          </a:xfrm>
          <a:prstGeom prst="rightBrace">
            <a:avLst>
              <a:gd name="adj1" fmla="val 0"/>
              <a:gd name="adj2" fmla="val 50000"/>
            </a:avLst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5" name="Google Shape;175;g2b434b89684_1_83"/>
          <p:cNvSpPr/>
          <p:nvPr/>
        </p:nvSpPr>
        <p:spPr>
          <a:xfrm rot="5400000">
            <a:off x="4744197" y="1426171"/>
            <a:ext cx="1484403" cy="6379534"/>
          </a:xfrm>
          <a:prstGeom prst="rightBrace">
            <a:avLst>
              <a:gd name="adj1" fmla="val 0"/>
              <a:gd name="adj2" fmla="val 50000"/>
            </a:avLst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  <a:effectLst>
            <a:outerShdw blurRad="40000" dist="23000" dir="5400000" rotWithShape="0">
              <a:srgbClr val="000000">
                <a:alpha val="34901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76" name="Google Shape;176;g2b434b89684_1_83"/>
          <p:cNvGrpSpPr/>
          <p:nvPr/>
        </p:nvGrpSpPr>
        <p:grpSpPr>
          <a:xfrm>
            <a:off x="0" y="6167435"/>
            <a:ext cx="12192000" cy="736526"/>
            <a:chOff x="0" y="6150708"/>
            <a:chExt cx="9144000" cy="765907"/>
          </a:xfrm>
        </p:grpSpPr>
        <p:sp>
          <p:nvSpPr>
            <p:cNvPr id="177" name="Google Shape;177;g2b434b89684_1_83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78" name="Google Shape;178;g2b434b89684_1_8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43093" y="6300506"/>
              <a:ext cx="1118861" cy="45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79" name="Google Shape;179;g2b434b89684_1_83"/>
            <p:cNvSpPr txBox="1"/>
            <p:nvPr/>
          </p:nvSpPr>
          <p:spPr>
            <a:xfrm>
              <a:off x="0" y="6400656"/>
              <a:ext cx="5465762" cy="256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lang="it-IT" sz="1000" b="1" i="0" u="none" strike="noStrike" cap="none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rPr>
                <a:t>IMPROVING TRANSLITERACY SKILLS THROUGH SERIOUS GAMES, 29 GENNAIO 2024</a:t>
              </a:r>
              <a:r>
                <a:rPr lang="it-IT" sz="10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80" name="Google Shape;180;g2b434b89684_1_83"/>
          <p:cNvGrpSpPr/>
          <p:nvPr/>
        </p:nvGrpSpPr>
        <p:grpSpPr>
          <a:xfrm>
            <a:off x="0" y="6215088"/>
            <a:ext cx="12192000" cy="664107"/>
            <a:chOff x="0" y="6150708"/>
            <a:chExt cx="9144000" cy="765907"/>
          </a:xfrm>
        </p:grpSpPr>
        <p:sp>
          <p:nvSpPr>
            <p:cNvPr id="181" name="Google Shape;181;g2b434b89684_1_83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182" name="Google Shape;182;g2b434b89684_1_83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43093" y="6300506"/>
              <a:ext cx="1118861" cy="45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83" name="Google Shape;183;g2b434b89684_1_83"/>
            <p:cNvSpPr txBox="1"/>
            <p:nvPr/>
          </p:nvSpPr>
          <p:spPr>
            <a:xfrm>
              <a:off x="0" y="6400656"/>
              <a:ext cx="5465762" cy="256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lang="it-IT" sz="1000" b="1" i="0" u="none" strike="noStrike" cap="none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rPr>
                <a:t>IMPROVING TRANSLITERACY SKILLS THROUGH SERIOUS GAMES, 29 GENNAIO 2024</a:t>
              </a:r>
              <a:r>
                <a:rPr lang="it-IT" sz="10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2b434b89684_1_98"/>
          <p:cNvSpPr txBox="1">
            <a:spLocks noGrp="1"/>
          </p:cNvSpPr>
          <p:nvPr>
            <p:ph type="title"/>
          </p:nvPr>
        </p:nvSpPr>
        <p:spPr>
          <a:xfrm>
            <a:off x="199836" y="-27583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it-IT"/>
              <a:t>Why using videogames? </a:t>
            </a:r>
            <a:endParaRPr/>
          </a:p>
        </p:txBody>
      </p:sp>
      <p:sp>
        <p:nvSpPr>
          <p:cNvPr id="189" name="Google Shape;189;g2b434b89684_1_98"/>
          <p:cNvSpPr txBox="1">
            <a:spLocks noGrp="1"/>
          </p:cNvSpPr>
          <p:nvPr>
            <p:ph type="body" idx="1"/>
          </p:nvPr>
        </p:nvSpPr>
        <p:spPr>
          <a:xfrm>
            <a:off x="343063" y="1183391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</a:pPr>
            <a:r>
              <a:rPr lang="it-IT" sz="1800" dirty="0"/>
              <a:t>They are the main entertaining medium for children and adults.</a:t>
            </a:r>
            <a:endParaRPr dirty="0"/>
          </a:p>
          <a:p>
            <a:pPr marL="0" lvl="0" indent="0" algn="just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1800" dirty="0"/>
              <a:t>Some numbers: 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1800" dirty="0"/>
              <a:t>In </a:t>
            </a:r>
            <a:r>
              <a:rPr lang="it-IT" sz="1800" b="1" dirty="0"/>
              <a:t>2022</a:t>
            </a:r>
            <a:r>
              <a:rPr lang="it-IT" sz="1800" dirty="0"/>
              <a:t>, Videogames market was worth </a:t>
            </a:r>
            <a:r>
              <a:rPr lang="it-IT" sz="1800" b="1" dirty="0"/>
              <a:t>about 347 billion US dollars</a:t>
            </a:r>
            <a:r>
              <a:rPr lang="it-IT" sz="1800" dirty="0"/>
              <a:t>, 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it-IT" sz="1800" b="1" dirty="0"/>
              <a:t>expected to increase by 2030</a:t>
            </a:r>
            <a:r>
              <a:rPr lang="it-IT" sz="1800" dirty="0"/>
              <a:t>. The main players are </a:t>
            </a:r>
            <a:endParaRPr dirty="0"/>
          </a:p>
          <a:p>
            <a:pPr marL="0" lvl="0" indent="0" algn="just" rtl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0E00C0"/>
              </a:buClr>
              <a:buSzPts val="1800"/>
              <a:buNone/>
            </a:pPr>
            <a:r>
              <a:rPr lang="it-IT" sz="1800" b="1" dirty="0">
                <a:solidFill>
                  <a:srgbClr val="0E00C0"/>
                </a:solidFill>
              </a:rPr>
              <a:t>Sony</a:t>
            </a:r>
            <a:r>
              <a:rPr lang="it-IT" sz="1800" dirty="0"/>
              <a:t>, </a:t>
            </a:r>
            <a:r>
              <a:rPr lang="it-IT" sz="1800" b="1" dirty="0">
                <a:solidFill>
                  <a:srgbClr val="00B050"/>
                </a:solidFill>
              </a:rPr>
              <a:t>Microsoft</a:t>
            </a:r>
            <a:r>
              <a:rPr lang="it-IT" sz="1800" dirty="0"/>
              <a:t> and </a:t>
            </a:r>
            <a:r>
              <a:rPr lang="it-IT" sz="1800" b="1" dirty="0">
                <a:solidFill>
                  <a:srgbClr val="FF0000"/>
                </a:solidFill>
              </a:rPr>
              <a:t>Nintendo</a:t>
            </a:r>
            <a:r>
              <a:rPr lang="it-IT" sz="1800" dirty="0"/>
              <a:t>.</a:t>
            </a:r>
            <a:endParaRPr sz="1800" dirty="0"/>
          </a:p>
        </p:txBody>
      </p:sp>
      <p:pic>
        <p:nvPicPr>
          <p:cNvPr id="190" name="Google Shape;190;g2b434b89684_1_9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43069" y="3431937"/>
            <a:ext cx="5136193" cy="2683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g2b434b89684_1_9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749845" y="3529072"/>
            <a:ext cx="602440" cy="4584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g2b434b89684_1_9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9738" y="4350359"/>
            <a:ext cx="512537" cy="538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g2b434b89684_1_98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819456" y="5251346"/>
            <a:ext cx="553085" cy="553085"/>
          </a:xfrm>
          <a:prstGeom prst="rect">
            <a:avLst/>
          </a:prstGeom>
          <a:noFill/>
          <a:ln>
            <a:noFill/>
          </a:ln>
        </p:spPr>
      </p:pic>
      <p:sp>
        <p:nvSpPr>
          <p:cNvPr id="194" name="Google Shape;194;g2b434b89684_1_98"/>
          <p:cNvSpPr txBox="1"/>
          <p:nvPr/>
        </p:nvSpPr>
        <p:spPr>
          <a:xfrm>
            <a:off x="7898547" y="421553"/>
            <a:ext cx="1677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The players: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5" name="Google Shape;195;g2b434b89684_1_98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287683" y="803573"/>
            <a:ext cx="4024631" cy="26830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g2b434b89684_1_98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7773639" y="3729089"/>
            <a:ext cx="3414495" cy="2185458"/>
          </a:xfrm>
          <a:prstGeom prst="rect">
            <a:avLst/>
          </a:prstGeom>
          <a:noFill/>
          <a:ln>
            <a:noFill/>
          </a:ln>
        </p:spPr>
      </p:pic>
      <p:sp>
        <p:nvSpPr>
          <p:cNvPr id="197" name="Google Shape;197;g2b434b89684_1_98"/>
          <p:cNvSpPr txBox="1"/>
          <p:nvPr/>
        </p:nvSpPr>
        <p:spPr>
          <a:xfrm>
            <a:off x="7898547" y="3297255"/>
            <a:ext cx="1926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it-IT"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Italian Players: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98" name="Google Shape;198;g2b434b89684_1_98"/>
          <p:cNvGrpSpPr/>
          <p:nvPr/>
        </p:nvGrpSpPr>
        <p:grpSpPr>
          <a:xfrm>
            <a:off x="0" y="6167270"/>
            <a:ext cx="12192000" cy="680816"/>
            <a:chOff x="0" y="6150708"/>
            <a:chExt cx="9144000" cy="765907"/>
          </a:xfrm>
        </p:grpSpPr>
        <p:sp>
          <p:nvSpPr>
            <p:cNvPr id="199" name="Google Shape;199;g2b434b89684_1_98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0" name="Google Shape;200;g2b434b89684_1_9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743093" y="6300506"/>
              <a:ext cx="1118861" cy="45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1" name="Google Shape;201;g2b434b89684_1_98"/>
            <p:cNvSpPr txBox="1"/>
            <p:nvPr/>
          </p:nvSpPr>
          <p:spPr>
            <a:xfrm>
              <a:off x="0" y="6400656"/>
              <a:ext cx="5465762" cy="256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lang="it-IT" sz="1000" b="1" i="0" u="none" strike="noStrike" cap="none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rPr>
                <a:t>IMPROVING TRANSLITERACY SKILLS THROUGH SERIOUS GAMES, 29 GENNAIO 2024</a:t>
              </a:r>
              <a:r>
                <a:rPr lang="it-IT" sz="10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2" name="Google Shape;202;g2b434b89684_1_98"/>
          <p:cNvGrpSpPr/>
          <p:nvPr/>
        </p:nvGrpSpPr>
        <p:grpSpPr>
          <a:xfrm>
            <a:off x="0" y="6172884"/>
            <a:ext cx="12192000" cy="664107"/>
            <a:chOff x="0" y="6150708"/>
            <a:chExt cx="9144000" cy="765907"/>
          </a:xfrm>
        </p:grpSpPr>
        <p:sp>
          <p:nvSpPr>
            <p:cNvPr id="203" name="Google Shape;203;g2b434b89684_1_98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04" name="Google Shape;204;g2b434b89684_1_98"/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>
              <a:off x="7743093" y="6300506"/>
              <a:ext cx="1118861" cy="45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5" name="Google Shape;205;g2b434b89684_1_98"/>
            <p:cNvSpPr txBox="1"/>
            <p:nvPr/>
          </p:nvSpPr>
          <p:spPr>
            <a:xfrm>
              <a:off x="0" y="6400656"/>
              <a:ext cx="5465762" cy="256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lang="it-IT" sz="1000" b="1" i="0" u="none" strike="noStrike" cap="none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rPr>
                <a:t>IMPROVING TRANSLITERACY SKILLS THROUGH SERIOUS GAMES, 29 GENNAIO 2024</a:t>
              </a:r>
              <a:r>
                <a:rPr lang="it-IT" sz="10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2b434b89684_1_119"/>
          <p:cNvSpPr/>
          <p:nvPr/>
        </p:nvSpPr>
        <p:spPr>
          <a:xfrm>
            <a:off x="438700" y="1547875"/>
            <a:ext cx="2823000" cy="19227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1" name="Google Shape;211;g2b434b89684_1_119"/>
          <p:cNvSpPr txBox="1"/>
          <p:nvPr/>
        </p:nvSpPr>
        <p:spPr>
          <a:xfrm>
            <a:off x="2770271" y="4223802"/>
            <a:ext cx="6114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12" name="Google Shape;212;g2b434b89684_1_119"/>
          <p:cNvGrpSpPr/>
          <p:nvPr/>
        </p:nvGrpSpPr>
        <p:grpSpPr>
          <a:xfrm>
            <a:off x="0" y="6172884"/>
            <a:ext cx="12192000" cy="664107"/>
            <a:chOff x="0" y="6150708"/>
            <a:chExt cx="9144000" cy="765907"/>
          </a:xfrm>
        </p:grpSpPr>
        <p:sp>
          <p:nvSpPr>
            <p:cNvPr id="213" name="Google Shape;213;g2b434b89684_1_119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70C0"/>
            </a:solidFill>
            <a:ln w="12700" cap="flat" cmpd="sng">
              <a:solidFill>
                <a:srgbClr val="42719B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pic>
          <p:nvPicPr>
            <p:cNvPr id="214" name="Google Shape;214;g2b434b89684_1_119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7743093" y="6300506"/>
              <a:ext cx="1118861" cy="4563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15" name="Google Shape;215;g2b434b89684_1_119"/>
            <p:cNvSpPr txBox="1"/>
            <p:nvPr/>
          </p:nvSpPr>
          <p:spPr>
            <a:xfrm>
              <a:off x="0" y="6400656"/>
              <a:ext cx="5465762" cy="2560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000"/>
                <a:buFont typeface="Arial"/>
                <a:buNone/>
              </a:pPr>
              <a:r>
                <a:rPr lang="it-IT" sz="1000" b="1" i="0" u="none" strike="noStrike" cap="none">
                  <a:solidFill>
                    <a:schemeClr val="lt1"/>
                  </a:solidFill>
                  <a:latin typeface="Garamond"/>
                  <a:ea typeface="Garamond"/>
                  <a:cs typeface="Garamond"/>
                  <a:sym typeface="Garamond"/>
                </a:rPr>
                <a:t>IMPROVING TRANSLITERACY SKILLS THROUGH SERIOUS GAMES, 29 GENNAIO 2024</a:t>
              </a:r>
              <a:r>
                <a:rPr lang="it-IT" sz="1000" b="1" i="1" u="none" strike="noStrike" cap="non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 </a:t>
              </a:r>
              <a:endParaRPr sz="1000" b="0" i="0" u="none" strike="noStrike" cap="non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6" name="Google Shape;216;g2b434b89684_1_119"/>
          <p:cNvSpPr txBox="1"/>
          <p:nvPr/>
        </p:nvSpPr>
        <p:spPr>
          <a:xfrm>
            <a:off x="-595200" y="64006"/>
            <a:ext cx="12787200" cy="89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</a:pPr>
            <a:r>
              <a:rPr lang="it-IT" sz="2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SOME EXAMPLE OF ENTERTAINING VIDEO GAMES TO TEACH SOFT SKILLS </a:t>
            </a:r>
            <a:endParaRPr sz="23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g2b434b89684_1_119"/>
          <p:cNvSpPr txBox="1"/>
          <p:nvPr/>
        </p:nvSpPr>
        <p:spPr>
          <a:xfrm>
            <a:off x="438700" y="1508425"/>
            <a:ext cx="2823000" cy="219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Teamwork </a:t>
            </a:r>
            <a:endParaRPr sz="20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it-IT" sz="15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Playing Call of Duty (and FPS in general) </a:t>
            </a:r>
            <a:r>
              <a:rPr lang="it-IT" sz="1500" b="0" i="0" u="none" cap="none" dirty="0" err="1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teaches</a:t>
            </a:r>
            <a:r>
              <a:rPr lang="it-IT" sz="1500" b="0" i="0" u="non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5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Teamwork. </a:t>
            </a:r>
            <a:r>
              <a:rPr lang="it-IT" sz="15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Players</a:t>
            </a:r>
            <a:r>
              <a:rPr lang="it-IT" sz="15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have a specific role and they have to collaborate with other team members to </a:t>
            </a:r>
            <a:r>
              <a:rPr lang="it-IT" sz="15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win</a:t>
            </a:r>
            <a:endParaRPr sz="15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8" name="Google Shape;218;g2b434b89684_1_119"/>
          <p:cNvCxnSpPr/>
          <p:nvPr/>
        </p:nvCxnSpPr>
        <p:spPr>
          <a:xfrm rot="10800000" flipH="1">
            <a:off x="3261700" y="1547875"/>
            <a:ext cx="2214600" cy="954300"/>
          </a:xfrm>
          <a:prstGeom prst="curvedConnector3">
            <a:avLst>
              <a:gd name="adj1" fmla="val 50000"/>
            </a:avLst>
          </a:prstGeom>
          <a:noFill/>
          <a:ln w="1143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9" name="Google Shape;219;g2b434b89684_1_119"/>
          <p:cNvCxnSpPr/>
          <p:nvPr/>
        </p:nvCxnSpPr>
        <p:spPr>
          <a:xfrm rot="10800000">
            <a:off x="5891550" y="1560475"/>
            <a:ext cx="1958700" cy="941700"/>
          </a:xfrm>
          <a:prstGeom prst="curvedConnector3">
            <a:avLst>
              <a:gd name="adj1" fmla="val 50000"/>
            </a:avLst>
          </a:prstGeom>
          <a:noFill/>
          <a:ln w="1143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20" name="Google Shape;220;g2b434b89684_1_119"/>
          <p:cNvCxnSpPr>
            <a:endCxn id="221" idx="0"/>
          </p:cNvCxnSpPr>
          <p:nvPr/>
        </p:nvCxnSpPr>
        <p:spPr>
          <a:xfrm>
            <a:off x="5589725" y="1610575"/>
            <a:ext cx="4500" cy="2057400"/>
          </a:xfrm>
          <a:prstGeom prst="straightConnector1">
            <a:avLst/>
          </a:prstGeom>
          <a:noFill/>
          <a:ln w="114300" cap="flat" cmpd="sng">
            <a:solidFill>
              <a:srgbClr val="274E13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22" name="Google Shape;222;g2b434b89684_1_119"/>
          <p:cNvSpPr/>
          <p:nvPr/>
        </p:nvSpPr>
        <p:spPr>
          <a:xfrm>
            <a:off x="7674100" y="1560475"/>
            <a:ext cx="3322200" cy="17946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3" name="Google Shape;223;g2b434b89684_1_119"/>
          <p:cNvSpPr txBox="1"/>
          <p:nvPr/>
        </p:nvSpPr>
        <p:spPr>
          <a:xfrm>
            <a:off x="7855926" y="1571018"/>
            <a:ext cx="3140373" cy="198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300"/>
              <a:buFont typeface="Arial"/>
              <a:buNone/>
            </a:pPr>
            <a:r>
              <a:rPr lang="it-IT" sz="23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Team building</a:t>
            </a:r>
            <a:endParaRPr sz="23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-IT" sz="16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Players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have a specific role which lead to collaboration with other members to </a:t>
            </a:r>
            <a:r>
              <a:rPr lang="it-IT" sz="16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win</a:t>
            </a:r>
            <a:r>
              <a:rPr lang="it-IT" sz="16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and to reach objectives together and reach top rankings</a:t>
            </a:r>
            <a:endParaRPr sz="16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endParaRPr sz="2800" b="1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g2b434b89684_1_119"/>
          <p:cNvSpPr/>
          <p:nvPr/>
        </p:nvSpPr>
        <p:spPr>
          <a:xfrm>
            <a:off x="3339725" y="3667975"/>
            <a:ext cx="4509000" cy="2192100"/>
          </a:xfrm>
          <a:prstGeom prst="roundRect">
            <a:avLst>
              <a:gd name="adj" fmla="val 16667"/>
            </a:avLst>
          </a:prstGeom>
          <a:solidFill>
            <a:srgbClr val="93C47D"/>
          </a:solidFill>
          <a:ln w="9525" cap="flat" cmpd="sng">
            <a:solidFill>
              <a:srgbClr val="93C47D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4" name="Google Shape;224;g2b434b89684_1_119"/>
          <p:cNvSpPr txBox="1"/>
          <p:nvPr/>
        </p:nvSpPr>
        <p:spPr>
          <a:xfrm>
            <a:off x="4583175" y="1395175"/>
            <a:ext cx="2066100" cy="527700"/>
          </a:xfrm>
          <a:prstGeom prst="rect">
            <a:avLst/>
          </a:prstGeom>
          <a:solidFill>
            <a:schemeClr val="accent4"/>
          </a:solidFill>
          <a:ln w="25400" cap="flat" cmpd="sng">
            <a:solidFill>
              <a:srgbClr val="6B51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it-IT"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Lrez, B.M. (2014)</a:t>
            </a:r>
            <a:endParaRPr sz="20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25" name="Google Shape;225;g2b434b89684_1_119"/>
          <p:cNvPicPr preferRelativeResize="0"/>
          <p:nvPr/>
        </p:nvPicPr>
        <p:blipFill rotWithShape="1">
          <a:blip r:embed="rId4">
            <a:alphaModFix/>
          </a:blip>
          <a:srcRect l="-2129" t="4619" r="2128" b="-4617"/>
          <a:stretch/>
        </p:blipFill>
        <p:spPr>
          <a:xfrm>
            <a:off x="3388540" y="-876048"/>
            <a:ext cx="4402369" cy="4004319"/>
          </a:xfrm>
          <a:prstGeom prst="rect">
            <a:avLst/>
          </a:prstGeom>
          <a:noFill/>
          <a:ln>
            <a:noFill/>
          </a:ln>
        </p:spPr>
      </p:pic>
      <p:sp>
        <p:nvSpPr>
          <p:cNvPr id="226" name="Google Shape;226;g2b434b89684_1_119"/>
          <p:cNvSpPr txBox="1"/>
          <p:nvPr/>
        </p:nvSpPr>
        <p:spPr>
          <a:xfrm>
            <a:off x="3328725" y="3863575"/>
            <a:ext cx="4509000" cy="17542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r>
              <a:rPr lang="it-IT" sz="28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Socialization</a:t>
            </a:r>
            <a:endParaRPr sz="2800" b="1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Players interact with other people </a:t>
            </a:r>
            <a:r>
              <a:rPr lang="it-IT" sz="1800" b="0" i="0" u="non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and</a:t>
            </a:r>
            <a:r>
              <a:rPr lang="it-IT" sz="1800" b="0" i="0" u="non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helps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them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it-IT" sz="1800" b="0" i="0" u="none" strike="noStrike" cap="none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socialize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with other people. Often they play with friends </a:t>
            </a:r>
            <a:r>
              <a:rPr lang="it-IT" sz="1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leads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to </a:t>
            </a:r>
            <a:r>
              <a:rPr lang="it-IT" sz="1800" b="0" i="0" u="none" strike="noStrike" cap="none" dirty="0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rPr>
              <a:t>learning</a:t>
            </a:r>
            <a:r>
              <a:rPr lang="it-IT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communication and social skills</a:t>
            </a:r>
            <a:r>
              <a:rPr lang="it-IT" sz="20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 </a:t>
            </a:r>
            <a:endParaRPr sz="20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7" name="Google Shape;227;g2b434b89684_1_11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13942" y="3344997"/>
            <a:ext cx="4397869" cy="2781354"/>
          </a:xfrm>
          <a:prstGeom prst="rect">
            <a:avLst/>
          </a:prstGeom>
          <a:noFill/>
          <a:ln>
            <a:noFill/>
          </a:ln>
        </p:spPr>
      </p:pic>
      <p:pic>
        <p:nvPicPr>
          <p:cNvPr id="228" name="Google Shape;228;g2b434b89684_1_119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922250" y="3549712"/>
            <a:ext cx="3928292" cy="26143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1355</Words>
  <Application>Microsoft Office PowerPoint</Application>
  <PresentationFormat>Widescreen</PresentationFormat>
  <Paragraphs>176</Paragraphs>
  <Slides>15</Slides>
  <Notes>15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15</vt:i4>
      </vt:variant>
    </vt:vector>
  </HeadingPairs>
  <TitlesOfParts>
    <vt:vector size="19" baseType="lpstr">
      <vt:lpstr>Garamond</vt:lpstr>
      <vt:lpstr>Arial</vt:lpstr>
      <vt:lpstr>Calibri</vt:lpstr>
      <vt:lpstr>Tema di Office</vt:lpstr>
      <vt:lpstr>Dual-Skill Enhancement through Game-Based Learning: Bridging Soft and Hard Skills</vt:lpstr>
      <vt:lpstr>What do we need to communicate?</vt:lpstr>
      <vt:lpstr>HARD SKILLS - SECOND LANGUAGE ACQUISITION (SLA)</vt:lpstr>
      <vt:lpstr>DIGITAL GAME-BASED LEARNING (DGBL)</vt:lpstr>
      <vt:lpstr>(Video)games as social and collaborative space</vt:lpstr>
      <vt:lpstr>Presentazione standard di PowerPoint</vt:lpstr>
      <vt:lpstr>Presentazione standard di PowerPoint</vt:lpstr>
      <vt:lpstr>Why using videogames? </vt:lpstr>
      <vt:lpstr>Presentazione standard di PowerPoint</vt:lpstr>
      <vt:lpstr>Presentazione standard di PowerPoint</vt:lpstr>
      <vt:lpstr>Two examples of videogames for L2 learning </vt:lpstr>
      <vt:lpstr>#2: José Ramón Calvo-Ferrer &amp; Jose Belda-Medina (2021):  The case of Among Us </vt:lpstr>
      <vt:lpstr>#2: José Ramón Calvo-Ferrer &amp; Jose Belda-Medina (2021):  The case of Among Us </vt:lpstr>
      <vt:lpstr>REFERENCES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Dual-Skill Enhancement through Game-Based Learning: Bridging Soft and Hard Skills</dc:title>
  <dc:creator>Silvia</dc:creator>
  <cp:lastModifiedBy>Silvia</cp:lastModifiedBy>
  <cp:revision>2</cp:revision>
  <dcterms:created xsi:type="dcterms:W3CDTF">2024-01-22T15:27:06Z</dcterms:created>
  <dcterms:modified xsi:type="dcterms:W3CDTF">2024-01-31T09:20:20Z</dcterms:modified>
</cp:coreProperties>
</file>