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Roboto"/>
      <p:regular r:id="rId54"/>
      <p:bold r:id="rId55"/>
      <p:italic r:id="rId56"/>
      <p:boldItalic r:id="rId57"/>
    </p:embeddedFont>
    <p:embeddedFont>
      <p:font typeface="Montserrat"/>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Plamen Miltenoff"/>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Montserrat-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bold.fntdata"/><Relationship Id="rId10" Type="http://schemas.openxmlformats.org/officeDocument/2006/relationships/slide" Target="slides/slide4.xml"/><Relationship Id="rId54" Type="http://schemas.openxmlformats.org/officeDocument/2006/relationships/font" Target="fonts/Roboto-regular.fntdata"/><Relationship Id="rId13" Type="http://schemas.openxmlformats.org/officeDocument/2006/relationships/slide" Target="slides/slide7.xml"/><Relationship Id="rId57" Type="http://schemas.openxmlformats.org/officeDocument/2006/relationships/font" Target="fonts/Roboto-boldItalic.fntdata"/><Relationship Id="rId12" Type="http://schemas.openxmlformats.org/officeDocument/2006/relationships/slide" Target="slides/slide6.xml"/><Relationship Id="rId56" Type="http://schemas.openxmlformats.org/officeDocument/2006/relationships/font" Target="fonts/Roboto-italic.fntdata"/><Relationship Id="rId15" Type="http://schemas.openxmlformats.org/officeDocument/2006/relationships/slide" Target="slides/slide9.xml"/><Relationship Id="rId59" Type="http://schemas.openxmlformats.org/officeDocument/2006/relationships/font" Target="fonts/Montserrat-bold.fntdata"/><Relationship Id="rId14" Type="http://schemas.openxmlformats.org/officeDocument/2006/relationships/slide" Target="slides/slide8.xml"/><Relationship Id="rId58" Type="http://schemas.openxmlformats.org/officeDocument/2006/relationships/font" Target="fonts/Montserra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1-26T13:13:58.896">
    <p:pos x="196" y="280"/>
    <p:text>Multiliteracies refer to the range of literacies and literacy practices used in interaction and meaning-making, encompassing various modes of representation such as reading, writing, nonverbal language, graphs, art, and digital communication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1-19T09:07:40.452">
    <p:pos x="196" y="725"/>
    <p:text>Visual literacy: Adobe products and AI:
https://news.adobe.com/news/news-details/2024/Media-Alert-Adobe-Premiere-Pro-Innovations-Make-Audio-Editing-Faster-Easier-and-More-Intuitive/default.aspx 
vs. 
DALLE 2 https://openai.com/dall-e-2/</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1-26T13:17:20.834">
    <p:pos x="196" y="280"/>
    <p:text>Transliteracy is a unifying framework that considers "movement across" a range of capabilities, technologies, media, and contexts. It is the ability to read, write, and interact across various platforms, tools, and media, from traditional forms to digital social networks (Wikipedia)</p:text>
  </p:cm>
  <p:cm authorId="0" idx="4" dt="2024-01-26T13:15:07.997">
    <p:pos x="196" y="380"/>
    <p:text>Metaliteracies involve the ability to critically analyze and produce information in a variety of formats, including digital and social media platforms. 
While multiliteracies focus on the diverse modes of representation, metaliteracies emphasize critical thinking and production of information in various formats</p:text>
  </p:cm>
  <p:cm authorId="0" idx="5" dt="2024-01-26T13:19:22.802">
    <p:pos x="196" y="480"/>
    <p:text>Digital humanities (DH) is an interdisciplinary field that combines the use of digital technologies with the study of humanities. It involves the systematic use of digital resources, computational tools, and methods to conduct research, teaching, and publishing in the humanities. DH incorporates insights from various disciplines such as languages and literature, history, music, media and communications, and computer science. It enables new forms of scholarship and research while critically examining the impact of digital technologies on cultural heritage and human culture https://www.thebritishacademy.ac.uk/blog/what-are-digital-humanities/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1-19T09:10:16.509">
    <p:pos x="196" y="725"/>
    <p:text>Scholarly communication involves the creation, publication, dissemination, and discovery of academic research, primarily in peer-reviewed journals and books. It is the system through which research and other scholarly writings are created, evaluated for quality, disseminated to the scholarly community, and preserved for future use
https://www.ala.org/acrl/publications/whitepapers/principlesstrategies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essbooks.pub/techcurr20221/chapter/gamification-and-gbl-in-online-educatio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5860/crln.71.10.8455" TargetMode="External"/><Relationship Id="rId3" Type="http://schemas.openxmlformats.org/officeDocument/2006/relationships/hyperlink" Target="https://doi.org/10.5860/crln.71.10.8455"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crl.ala.org/intersections/" TargetMode="External"/><Relationship Id="rId3" Type="http://schemas.openxmlformats.org/officeDocument/2006/relationships/hyperlink" Target="https://acrl.libguides.com/intersections/roadshow/intersection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crl.ala.org/intersections/" TargetMode="External"/><Relationship Id="rId3" Type="http://schemas.openxmlformats.org/officeDocument/2006/relationships/hyperlink" Target="https://acrl.libguides.com/intersections/roadshow/intersection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7723/2327-9702-85.2.587" TargetMode="External"/><Relationship Id="rId3" Type="http://schemas.openxmlformats.org/officeDocument/2006/relationships/hyperlink" Target="https://doi.org/10.17723/2327-9702-85.2.587"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ews.adobe.com/news/news-details/2024/Media-Alert-Adobe-Premiere-Pro-Innovations-Make-Audio-Editing-Faster-Easier-and-More-Intuitive/default.aspx?utm_source=www.therundown.ai&amp;utm_medium=newsletter&amp;utm_campaign=a-new-era-of-mobile-ai-is-her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learningindustry.com/everything-need-know-about-immersive-learnin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learningindustry.com/everything-need-know-about-immersive-learn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holarlykitchen.sspnet.org/2019/03/14/guest-post-pictures-worth-a-thousand-words-on-visualizations-of-scholarly-workflow/"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xrtoday.com/mixed-reality/the-dawn-of-genai-driven-realities-engage-xr-and-lenovo-redefine-interactive-learning/" TargetMode="External"/><Relationship Id="rId3" Type="http://schemas.openxmlformats.org/officeDocument/2006/relationships/hyperlink" Target="https://www.xrtoday.com/mixed-reality/the-dawn-of-genai-driven-realities-engage-xr-and-lenovo-redefine-interactive-learn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work.meta.com/gb/blog/microsoft-mesh-meta-quest-immersive-meetings/" TargetMode="External"/><Relationship Id="rId3" Type="http://schemas.openxmlformats.org/officeDocument/2006/relationships/hyperlink" Target="https://forwork.meta.com/gb/blog/microsoft-mesh-meta-quest-immersive-meeting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ookings.edu/articles/a-whole-new-world-education-meets-the-metaverse/" TargetMode="External"/><Relationship Id="rId3" Type="http://schemas.openxmlformats.org/officeDocument/2006/relationships/hyperlink" Target="https://www.brookings.edu/articles/a-whole-new-world-education-meets-the-metaverse/" TargetMode="External"/><Relationship Id="rId4" Type="http://schemas.openxmlformats.org/officeDocument/2006/relationships/hyperlink" Target="https://www.linkedin.com/advice/0/how-can-ai-metaverse-education-support-personalized-adaptive" TargetMode="External"/><Relationship Id="rId5" Type="http://schemas.openxmlformats.org/officeDocument/2006/relationships/hyperlink" Target="https://www.linkedin.com/advice/0/how-can-ai-metaverse-education-support-personalized-adaptiv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rontiersin.org/articles/10.3389/frvir.2021.721933" TargetMode="External"/><Relationship Id="rId3" Type="http://schemas.openxmlformats.org/officeDocument/2006/relationships/hyperlink" Target="https://www.frontiersin.org/articles/10.3389/frvir.2021.721933"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learningindustry.com/future-of-elearning-how-ar-vr-and-ai-are-changing-the-game" TargetMode="External"/><Relationship Id="rId3" Type="http://schemas.openxmlformats.org/officeDocument/2006/relationships/hyperlink" Target="https://elearningindustry.com/future-of-elearning-how-ar-vr-and-ai-are-changing-the-gam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pulse/unlocking-immersive-gaming-how-ai-revolutionizing/" TargetMode="External"/><Relationship Id="rId3" Type="http://schemas.openxmlformats.org/officeDocument/2006/relationships/hyperlink" Target="https://www.linkedin.com/pulse/unlocking-immersive-gaming-how-ai-revolutionizing/" TargetMode="External"/><Relationship Id="rId4" Type="http://schemas.openxmlformats.org/officeDocument/2006/relationships/hyperlink" Target="https://ceur-ws.org/Vol-3077/paper05.pdf" TargetMode="External"/><Relationship Id="rId5" Type="http://schemas.openxmlformats.org/officeDocument/2006/relationships/hyperlink" Target="https://ceur-ws.org/Vol-3077/paper05.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gitallearninginstitute.com/blog/how-ai-is-elevating-immersive-learning-experiences" TargetMode="External"/><Relationship Id="rId3" Type="http://schemas.openxmlformats.org/officeDocument/2006/relationships/hyperlink" Target="https://www.digitallearninginstitute.com/blog/how-ai-is-elevating-immersive-learning-experiences"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idp.org/resources/coe-ai-treaty/"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uroparl.europa.eu/news/en/headlines/society/20230601STO93804/eu-ai-act-first-regulation-on-artificial-intelligenc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stcloudstate.edu/ims/2015/05/31/dgbl-and-digital-literacies/"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iunplugged.lmc.gatech.edu/ai-literacy/"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pb-us-e1.wpmucdn.com/blog.stcloudstate.edu/dist/d/10/files/2015/04/Socioint15_Accepted_Abstracts1-1utvxad.pdf" TargetMode="External"/><Relationship Id="rId3" Type="http://schemas.openxmlformats.org/officeDocument/2006/relationships/hyperlink" Target="https://cpb-us-e1.wpmucdn.com/blog.stcloudstate.edu/dist/d/10/files/2015/04/Socioint15_Accepted_Abstracts1-1utvxad.pdf"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groups/SocPhilTech/posts/7197717400264961/" TargetMode="External"/><Relationship Id="rId3" Type="http://schemas.openxmlformats.org/officeDocument/2006/relationships/hyperlink" Target="https://www.facebook.com/groups/SocPhilTech/posts/7197717400264961/" TargetMode="External"/><Relationship Id="rId4" Type="http://schemas.openxmlformats.org/officeDocument/2006/relationships/hyperlink" Target="https://doi.org/10.1007/s10676-016-9401-5" TargetMode="External"/><Relationship Id="rId10" Type="http://schemas.openxmlformats.org/officeDocument/2006/relationships/hyperlink" Target="https://news.harvard.edu/gazette/story/2020/10/ethical-concerns-mount-as-ai-takes-bigger-decision-making-role/" TargetMode="External"/><Relationship Id="rId9" Type="http://schemas.openxmlformats.org/officeDocument/2006/relationships/hyperlink" Target="https://news.harvard.edu/gazette/story/2020/10/ethical-concerns-mount-as-ai-takes-bigger-decision-making-role/" TargetMode="External"/><Relationship Id="rId5" Type="http://schemas.openxmlformats.org/officeDocument/2006/relationships/hyperlink" Target="https://doi.org/10.1007/s10676-016-9401-5" TargetMode="External"/><Relationship Id="rId6" Type="http://schemas.openxmlformats.org/officeDocument/2006/relationships/hyperlink" Target="https://core.ac.uk/download/pdf/14460853.pdf" TargetMode="External"/><Relationship Id="rId7" Type="http://schemas.openxmlformats.org/officeDocument/2006/relationships/hyperlink" Target="https://cyber.harvard.edu/story/2022-01/ethics-metaverse" TargetMode="External"/><Relationship Id="rId8" Type="http://schemas.openxmlformats.org/officeDocument/2006/relationships/hyperlink" Target="https://cyber.harvard.edu/story/2022-01/ethics-metaverse"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tech.com/education/higher-ed/new-study-set-to-examine-role-of-emerging-tech-in-higher-ed" TargetMode="External"/><Relationship Id="rId3" Type="http://schemas.openxmlformats.org/officeDocument/2006/relationships/hyperlink" Target="https://www.govtech.com/education/higher-ed/new-study-set-to-examine-role-of-emerging-tech-in-higher-ed" TargetMode="External"/><Relationship Id="rId4" Type="http://schemas.openxmlformats.org/officeDocument/2006/relationships/hyperlink" Target="https://www.weforum.org/publications/defining-education-4-0-a-taxonomy-for-the-future-of-learning/" TargetMode="External"/><Relationship Id="rId9" Type="http://schemas.openxmlformats.org/officeDocument/2006/relationships/hyperlink" Target="https://www.facebook.com/groups/703007927897194/permalink/882792336585418/" TargetMode="External"/><Relationship Id="rId5" Type="http://schemas.openxmlformats.org/officeDocument/2006/relationships/hyperlink" Target="https://www.weforum.org/publications/defining-education-4-0-a-taxonomy-for-the-future-of-learning/" TargetMode="External"/><Relationship Id="rId6" Type="http://schemas.openxmlformats.org/officeDocument/2006/relationships/hyperlink" Target="https://futuristspeaker.com/technology-trends/phygital-convergence-where-the-digital-and-physical-worlds-converge/" TargetMode="External"/><Relationship Id="rId7" Type="http://schemas.openxmlformats.org/officeDocument/2006/relationships/hyperlink" Target="https://futuristspeaker.com/technology-trends/phygital-convergence-where-the-digital-and-physical-worlds-converge/" TargetMode="External"/><Relationship Id="rId8" Type="http://schemas.openxmlformats.org/officeDocument/2006/relationships/hyperlink" Target="https://inflection.ai/inflection-2"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pository.stcloudstate.edu/lrs_facpubs/46" TargetMode="External"/><Relationship Id="rId3" Type="http://schemas.openxmlformats.org/officeDocument/2006/relationships/hyperlink" Target="https://www.jstor.org/stable/2638838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teracy.ala.org/digital-literacy/" TargetMode="External"/><Relationship Id="rId3" Type="http://schemas.openxmlformats.org/officeDocument/2006/relationships/hyperlink" Target="https://literacy.ala.org/digital-literacy/" TargetMode="External"/><Relationship Id="rId4" Type="http://schemas.openxmlformats.org/officeDocument/2006/relationships/hyperlink" Target="https://www.linkedin.com/advice/3/how-can-you-use-gamification-teach-digital-literacy" TargetMode="External"/><Relationship Id="rId5" Type="http://schemas.openxmlformats.org/officeDocument/2006/relationships/hyperlink" Target="https://www.linkedin.com/advice/3/how-can-you-use-gamification-teach-digital-literac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int-research-centre.ec.europa.eu/digcomp_en" TargetMode="External"/><Relationship Id="rId3" Type="http://schemas.openxmlformats.org/officeDocument/2006/relationships/hyperlink" Target="https://europa.eu/!cKrmj6"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ch.ed.gov/launching-a-digital-literacy-accelerato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05e3b562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b05e3b562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05e3b562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b05e3b562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S., Song, K., Lockee, B., and Burton, J. (2018). Gamification in Learning and Education. Springer.</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05e3b562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b05e3b562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Park, S. H. (Sunny). (2022). Gamification and Game Based Learning in Online Education.</a:t>
            </a:r>
            <a:r>
              <a:rPr lang="en" u="sng">
                <a:solidFill>
                  <a:schemeClr val="hlink"/>
                </a:solidFill>
                <a:hlinkClick r:id="rId2"/>
              </a:rPr>
              <a:t> https://pressbooks.pub/techcurr20221/chapter/gamification-and-gbl-in-online-education/</a:t>
            </a:r>
            <a:endParaRPr>
              <a:solidFill>
                <a:schemeClr val="dk1"/>
              </a:solidFill>
            </a:endParaRPr>
          </a:p>
          <a:p>
            <a:pPr indent="0" lvl="0" marL="0" rtl="0" algn="l">
              <a:spcBef>
                <a:spcPts val="0"/>
              </a:spcBef>
              <a:spcAft>
                <a:spcPts val="0"/>
              </a:spcAft>
              <a:buNone/>
            </a:pPr>
            <a:r>
              <a:rPr lang="en">
                <a:solidFill>
                  <a:schemeClr val="dk1"/>
                </a:solidFill>
              </a:rPr>
              <a:t>“Having gamification in between modules not only motivates students but gives a nice break for students to review what they have learned and even promotes competitiveness and interest among students. Some of the negative effects of gamification is playing games that don’t offer in-depth content related to the learning theme.”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01071f611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b01071f611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lang="en">
                <a:solidFill>
                  <a:schemeClr val="dk1"/>
                </a:solidFill>
              </a:rPr>
              <a:t>Miguel-&amp;Aacute, &amp; Marzal, N. (2020). A taxonomic proposal for multiliteracies and their competences. </a:t>
            </a:r>
            <a:r>
              <a:rPr i="1" lang="en">
                <a:solidFill>
                  <a:schemeClr val="dk1"/>
                </a:solidFill>
              </a:rPr>
              <a:t>El Profesional de La Informacion</a:t>
            </a:r>
            <a:r>
              <a:rPr lang="en">
                <a:solidFill>
                  <a:schemeClr val="dk1"/>
                </a:solidFill>
              </a:rPr>
              <a:t>, </a:t>
            </a:r>
            <a:r>
              <a:rPr i="1" lang="en">
                <a:solidFill>
                  <a:schemeClr val="dk1"/>
                </a:solidFill>
              </a:rPr>
              <a:t>29</a:t>
            </a:r>
            <a:r>
              <a:rPr lang="en">
                <a:solidFill>
                  <a:schemeClr val="dk1"/>
                </a:solidFill>
              </a:rPr>
              <a:t>(4), NA-NA.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05e3b562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b05e3b562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b01071f61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b01071f61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lang="en">
                <a:solidFill>
                  <a:schemeClr val="dk1"/>
                </a:solidFill>
              </a:rPr>
              <a:t>Ipri, T. (2010). </a:t>
            </a:r>
            <a:r>
              <a:rPr i="1" lang="en">
                <a:solidFill>
                  <a:schemeClr val="dk1"/>
                </a:solidFill>
              </a:rPr>
              <a:t>Introducing transliteracy: What does it mean to academic libraries? | Ipri | College &amp; Research Libraries News</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https://doi.org/10.5860/crln.71.10.8455</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01071f61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01071f61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i="1" lang="en">
                <a:solidFill>
                  <a:schemeClr val="dk1"/>
                </a:solidFill>
              </a:rPr>
              <a:t>Intersections of Scholarly Communication and Information Literacy: Creating Strategic Collaborations for a Changing Academic Environment</a:t>
            </a:r>
            <a:r>
              <a:rPr lang="en">
                <a:solidFill>
                  <a:schemeClr val="dk1"/>
                </a:solidFill>
              </a:rPr>
              <a:t>. (2013).</a:t>
            </a:r>
            <a:r>
              <a:rPr lang="en">
                <a:solidFill>
                  <a:schemeClr val="dk1"/>
                </a:solidFill>
                <a:uFill>
                  <a:noFill/>
                </a:uFill>
                <a:hlinkClick r:id="rId2">
                  <a:extLst>
                    <a:ext uri="{A12FA001-AC4F-418D-AE19-62706E023703}">
                      <ahyp:hlinkClr val="tx"/>
                    </a:ext>
                  </a:extLst>
                </a:hlinkClick>
              </a:rPr>
              <a:t> </a:t>
            </a:r>
            <a:br>
              <a:rPr lang="en"/>
            </a:br>
            <a:r>
              <a:rPr lang="en" u="sng">
                <a:solidFill>
                  <a:schemeClr val="hlink"/>
                </a:solidFill>
                <a:hlinkClick r:id="rId3"/>
              </a:rPr>
              <a:t>https://acrl.libguides.com/intersections/roadshow/intersections</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05e3b5627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b05e3b5627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i="1" lang="en">
                <a:solidFill>
                  <a:schemeClr val="dk1"/>
                </a:solidFill>
              </a:rPr>
              <a:t>Intersections of Scholarly Communication and Information Literacy: Creating Strategic Collaborations for a Changing Academic Environment</a:t>
            </a:r>
            <a:r>
              <a:rPr lang="en">
                <a:solidFill>
                  <a:schemeClr val="dk1"/>
                </a:solidFill>
              </a:rPr>
              <a:t>. (2013).</a:t>
            </a:r>
            <a:r>
              <a:rPr lang="en">
                <a:solidFill>
                  <a:schemeClr val="dk1"/>
                </a:solidFill>
                <a:uFill>
                  <a:noFill/>
                </a:uFill>
                <a:hlinkClick r:id="rId2">
                  <a:extLst>
                    <a:ext uri="{A12FA001-AC4F-418D-AE19-62706E023703}">
                      <ahyp:hlinkClr val="tx"/>
                    </a:ext>
                  </a:extLst>
                </a:hlinkClick>
              </a:rPr>
              <a:t> </a:t>
            </a:r>
            <a:br>
              <a:rPr lang="en">
                <a:solidFill>
                  <a:schemeClr val="dk1"/>
                </a:solidFill>
              </a:rPr>
            </a:br>
            <a:r>
              <a:rPr lang="en" u="sng">
                <a:solidFill>
                  <a:schemeClr val="hlink"/>
                </a:solidFill>
                <a:hlinkClick r:id="rId3"/>
              </a:rPr>
              <a:t>https://acrl.libguides.com/intersections/roadshow/intersections</a:t>
            </a:r>
            <a:r>
              <a:rPr lang="en">
                <a:solidFill>
                  <a:schemeClr val="dk1"/>
                </a:solidFill>
              </a:rPr>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b0fffba4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b0fffba4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Cobourn, A. B., Brown, J. C., Warga, E., &amp; Louis, L. (2022). Toward Metaliteracy and Transliteracy in the History Classroom: A Case Study Among Underserved Students. </a:t>
            </a:r>
            <a:r>
              <a:rPr i="1" lang="en">
                <a:solidFill>
                  <a:schemeClr val="dk1"/>
                </a:solidFill>
              </a:rPr>
              <a:t>The American Archivist</a:t>
            </a:r>
            <a:r>
              <a:rPr lang="en">
                <a:solidFill>
                  <a:schemeClr val="dk1"/>
                </a:solidFill>
              </a:rPr>
              <a:t>, </a:t>
            </a:r>
            <a:r>
              <a:rPr i="1" lang="en">
                <a:solidFill>
                  <a:schemeClr val="dk1"/>
                </a:solidFill>
              </a:rPr>
              <a:t>85</a:t>
            </a:r>
            <a:r>
              <a:rPr lang="en">
                <a:solidFill>
                  <a:schemeClr val="dk1"/>
                </a:solidFill>
              </a:rPr>
              <a:t>(2), 587–608.</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https://doi.org/10.17723/2327-9702-85.2.587</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b05e3b562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b05e3b562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b005f4954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b005f4954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 the role of the academic library in connecting artificial intelligence, immersive learning, transliteracy and gaming and gamification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01071f61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b01071f61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https://news.adobe.com/news/news-details/2024/Media-Alert-Adobe-Premiere-Pro-Innovations-Make-Audio-Editing-Faster-Easier-and-More-Intuitive/default.aspx?utm_source=www.therundown.ai&amp;utm_medium=newsletter&amp;utm_campaign=a-new-era-of-mobile-ai-is-here</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01071f611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b01071f611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immersive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01071f61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b01071f61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01071f61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b01071f61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https://elearningindustry.com/everything-need-know-about-immersive-learning</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01071f61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b01071f61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https://elearningindustry.com/everything-need-know-about-immersive-learning</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Immersive in Education</a:t>
            </a:r>
            <a:br>
              <a:rPr lang="en">
                <a:solidFill>
                  <a:schemeClr val="dk1"/>
                </a:solidFill>
              </a:rPr>
            </a:br>
            <a:endParaRPr u="sng">
              <a:solidFill>
                <a:schemeClr val="hlink"/>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b01071f611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b01071f611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01071f611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b01071f611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Cooper, R. S., Danielle. (2019, March 14). Guest Post - Pictures Worth a Thousand Words? On Visualizations of Scholarly Workflow. The Scholarly Kitchen.</a:t>
            </a:r>
            <a:r>
              <a:rPr lang="en" u="sng">
                <a:solidFill>
                  <a:schemeClr val="hlink"/>
                </a:solidFill>
                <a:hlinkClick r:id="rId2"/>
              </a:rPr>
              <a:t> https://scholarlykitchen.sspnet.org/2019/03/14/guest-post-pictures-worth-a-thousand-words-on-visualizations-of-scholarly-workflow/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b147680d6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b147680d6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b01071f611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b01071f611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Middlemiss, M. (2024, January 17). The Dawn of GenAI-driven Realities: ENGAGE XR and Lenovo Redefine Interactive Learning. </a:t>
            </a:r>
            <a:r>
              <a:rPr i="1" lang="en">
                <a:solidFill>
                  <a:schemeClr val="dk1"/>
                </a:solidFill>
              </a:rPr>
              <a:t>XR Today</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https://www.xrtoday.com/mixed-reality/the-dawn-of-genai-driven-realities-engage-xr-and-lenovo-redefine-interactive-learning/</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8eb20c34d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8eb20c34d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Work, M. for. (2024, January 25). Transforming workplace collaboration with Microsoft Mesh and Meta Quest | Meta for Work. </a:t>
            </a:r>
            <a:r>
              <a:rPr i="1" lang="en">
                <a:solidFill>
                  <a:schemeClr val="dk1"/>
                </a:solidFill>
              </a:rPr>
              <a:t>Meta Workportfolio Blog</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https://forwork.meta.com/gb/blog/microsoft-mesh-meta-quest-immersive-meetings/</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b005f4954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b005f4954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665450873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665450873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Hirsch-Pasek, K., Zosh, J., Shwe Hadani, H., Michnick Golinkoff, R., Clark, K., Donohue, C., &amp; Wartell, E. (2022, February 12). A whole new world: Education meets the metaverse. </a:t>
            </a:r>
            <a:r>
              <a:rPr i="1" lang="en">
                <a:solidFill>
                  <a:schemeClr val="dk1"/>
                </a:solidFill>
              </a:rPr>
              <a:t>Brookings</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https://www.brookings.edu/articles/a-whole-new-world-education-meets-the-metaverse/</a:t>
            </a:r>
            <a:endParaRPr u="sng">
              <a:solidFill>
                <a:schemeClr val="hlink"/>
              </a:solidFill>
            </a:endParaRPr>
          </a:p>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LinkedIn Community. (n.d.). How can AI metaverse education support personalized and adaptive learning pathways for learners? </a:t>
            </a:r>
            <a:r>
              <a:rPr i="1" lang="en">
                <a:solidFill>
                  <a:schemeClr val="dk1"/>
                </a:solidFill>
              </a:rPr>
              <a:t>Metaverse</a:t>
            </a:r>
            <a:r>
              <a:rPr lang="en">
                <a:solidFill>
                  <a:schemeClr val="dk1"/>
                </a:solidFill>
              </a:rPr>
              <a:t>. Retrieved January 25, 2024, from</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https://www.linkedin.com/advice/0/how-can-ai-metaverse-education-support-personalized-adaptive</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6545087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66545087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lang="en">
                <a:solidFill>
                  <a:schemeClr val="dk1"/>
                </a:solidFill>
              </a:rPr>
              <a:t>Reiners, D., Davahli, M. R., Karwowski, W., &amp; Cruz-Neira, C. (2021). The Combination of Artificial Intelligence and Extended Reality: A Systematic Review. </a:t>
            </a:r>
            <a:r>
              <a:rPr i="1" lang="en">
                <a:solidFill>
                  <a:schemeClr val="dk1"/>
                </a:solidFill>
              </a:rPr>
              <a:t>Frontiers in Virtual Reality</a:t>
            </a:r>
            <a:r>
              <a:rPr lang="en">
                <a:solidFill>
                  <a:schemeClr val="dk1"/>
                </a:solidFill>
              </a:rPr>
              <a:t>, </a:t>
            </a:r>
            <a:r>
              <a:rPr i="1" lang="en">
                <a:solidFill>
                  <a:schemeClr val="dk1"/>
                </a:solidFill>
              </a:rPr>
              <a:t>2</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https://www.frontiersin.org/articles/10.3389/frvir.2021.721933</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665450873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665450873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665450873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665450873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Martin, E. (2023, October 6). </a:t>
            </a:r>
            <a:r>
              <a:rPr i="1" lang="en">
                <a:solidFill>
                  <a:schemeClr val="dk1"/>
                </a:solidFill>
              </a:rPr>
              <a:t>The Future Of eLearning: How AR, VR, And AI Are Changing The Game</a:t>
            </a:r>
            <a:r>
              <a:rPr lang="en">
                <a:solidFill>
                  <a:schemeClr val="dk1"/>
                </a:solidFill>
              </a:rPr>
              <a:t>. eLearning Industry.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https://elearningindustry.com/future-of-elearning-how-ar-vr-and-ai-are-changing-the-game</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665450873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665450873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lang="en">
                <a:solidFill>
                  <a:schemeClr val="dk1"/>
                </a:solidFill>
              </a:rPr>
              <a:t>NexGenAI Solutions Group. (2023, July 14). </a:t>
            </a:r>
            <a:r>
              <a:rPr i="1" lang="en">
                <a:solidFill>
                  <a:schemeClr val="dk1"/>
                </a:solidFill>
              </a:rPr>
              <a:t>Unlocking Immersive Gaming: How AI is Revolutionizing the Virtual Realm with Realistic Experiences | LinkedIn</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https://www.linkedin.com/pulse/unlocking-immersive-gaming-how-ai-revolutionizing/</a:t>
            </a:r>
            <a:endParaRPr u="sng">
              <a:solidFill>
                <a:schemeClr val="hlink"/>
              </a:solidFill>
            </a:endParaRPr>
          </a:p>
          <a:p>
            <a:pPr indent="-279400" lvl="0" marL="279400" rtl="0" algn="l">
              <a:lnSpc>
                <a:spcPct val="200000"/>
              </a:lnSpc>
              <a:spcBef>
                <a:spcPts val="0"/>
              </a:spcBef>
              <a:spcAft>
                <a:spcPts val="0"/>
              </a:spcAft>
              <a:buNone/>
            </a:pPr>
            <a:r>
              <a:rPr lang="en">
                <a:solidFill>
                  <a:schemeClr val="dk1"/>
                </a:solidFill>
              </a:rPr>
              <a:t>Dyulicheva, Y. Y., &amp; Glazieva, A. O. (2021). </a:t>
            </a:r>
            <a:r>
              <a:rPr i="1" lang="en">
                <a:solidFill>
                  <a:schemeClr val="dk1"/>
                </a:solidFill>
              </a:rPr>
              <a:t>Game based learning with artificial intelligence and immersive technologies: An overview</a:t>
            </a:r>
            <a:r>
              <a:rPr lang="en">
                <a:solidFill>
                  <a:schemeClr val="dk1"/>
                </a:solidFill>
              </a:rPr>
              <a:t>.</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https://ceur-ws.org/Vol-3077/paper05.pdf</a:t>
            </a:r>
            <a:endParaRPr u="sng">
              <a:solidFill>
                <a:schemeClr val="hlink"/>
              </a:solidFill>
            </a:endParaRPr>
          </a:p>
          <a:p>
            <a:pPr indent="-279400" lvl="0" marL="279400" rtl="0" algn="l">
              <a:lnSpc>
                <a:spcPct val="200000"/>
              </a:lnSpc>
              <a:spcBef>
                <a:spcPts val="0"/>
              </a:spcBef>
              <a:spcAft>
                <a:spcPts val="0"/>
              </a:spcAft>
              <a:buClr>
                <a:schemeClr val="dk1"/>
              </a:buClr>
              <a:buSzPts val="1100"/>
              <a:buFont typeface="Arial"/>
              <a:buNone/>
            </a:pPr>
            <a:r>
              <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665450873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665450873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Digital Learning Institute. (2023, December 5). Diving Deeper into Digital: How AI is Elevating Immersive Learning Experiences. </a:t>
            </a:r>
            <a:r>
              <a:rPr i="1" lang="en">
                <a:solidFill>
                  <a:schemeClr val="dk1"/>
                </a:solidFill>
              </a:rPr>
              <a:t>Digital Learning Institute</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https://www.digitallearninginstitute.com/blog/how-ai-is-elevating-immersive-learning-experiences</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b01071f611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b01071f611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050505"/>
                </a:solidFill>
                <a:highlight>
                  <a:srgbClr val="FFFFFF"/>
                </a:highlight>
              </a:rPr>
              <a:t>https://www.projectlambo.io/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b3a50015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b3a50015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https://www.caidp.org/resources/coe-ai-treaty/</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3a500153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b3a500153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https://www.europarl.europa.eu/news/en/headlines/society/20230601STO93804/eu-ai-act-first-regulation-on-artificial-intelligence</a:t>
            </a:r>
            <a:r>
              <a:rPr lang="en"/>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e81117d3c2a8677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e81117d3c2a8677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005f4954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b005f4954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:Naming”: </a:t>
            </a:r>
            <a:r>
              <a:rPr lang="en"/>
              <a:t>play, games, serious games, GBL, DGBL, etc</a:t>
            </a:r>
            <a:endParaRPr/>
          </a:p>
          <a:p>
            <a:pPr indent="0" lvl="0" marL="0" rtl="0" algn="l">
              <a:spcBef>
                <a:spcPts val="0"/>
              </a:spcBef>
              <a:spcAft>
                <a:spcPts val="0"/>
              </a:spcAft>
              <a:buNone/>
            </a:pPr>
            <a:r>
              <a:rPr lang="en" u="sng">
                <a:solidFill>
                  <a:schemeClr val="hlink"/>
                </a:solidFill>
                <a:hlinkClick r:id="rId2"/>
              </a:rPr>
              <a:t>https://blog.stcloudstate.edu/ims/2015/05/31/dgbl-and-digital-literacies/</a:t>
            </a:r>
            <a:r>
              <a:rPr lang="en"/>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8eb20c34d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8eb20c34d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https://aiunplugged.lmc.gatech.edu/ai-literacy/</a:t>
            </a:r>
            <a:r>
              <a:rPr lang="en"/>
              <a: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b317cd7c8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b317cd7c8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665450873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665450873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Miltenoff, P., Martinova, G., &amp; Todorova, R. (2015, July 8). GAMING AND GAMIFICATION IN ACADEMIC AND LIBRARY SETTINGS: BIBLIOGRAPHIC OVERVIEW. </a:t>
            </a:r>
            <a:r>
              <a:rPr i="1" lang="en">
                <a:solidFill>
                  <a:schemeClr val="dk1"/>
                </a:solidFill>
              </a:rPr>
              <a:t>Sociopoint 2 Nd INTERNATIONAL CONFERENCE ON EDUCATION, SOCIAL SCIENCES AND HUMANITIES</a:t>
            </a:r>
            <a:r>
              <a:rPr lang="en">
                <a:solidFill>
                  <a:schemeClr val="dk1"/>
                </a:solidFill>
              </a:rPr>
              <a:t>. Proceedings of SOCIOINT15- 2 nd International Conference on Education, Social Sciences and Humanities, Instanbul, Turkey.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https://cpb-us-e1.wpmucdn.com/blog.stcloudstate.edu/dist/d/10/files/2015/04/Socioint15_Accepted_Abstracts1-1utvxad.pdf</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665450873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665450873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Clr>
                <a:schemeClr val="dk1"/>
              </a:buClr>
              <a:buSzPts val="1100"/>
              <a:buFont typeface="Arial"/>
              <a:buNone/>
            </a:pPr>
            <a:r>
              <a:rPr lang="en">
                <a:solidFill>
                  <a:schemeClr val="dk1"/>
                </a:solidFill>
              </a:rPr>
              <a:t>Special Interest Group on Virtue Ethics. (n.d.). </a:t>
            </a:r>
            <a:r>
              <a:rPr i="1" lang="en">
                <a:solidFill>
                  <a:schemeClr val="dk1"/>
                </a:solidFill>
              </a:rPr>
              <a:t>Facebook Group Society for Philosophy and Technology</a:t>
            </a:r>
            <a:r>
              <a:rPr lang="en">
                <a:solidFill>
                  <a:schemeClr val="dk1"/>
                </a:solidFill>
              </a:rPr>
              <a:t>. Retrieved January 25, 2024, from</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https://www.facebook.com/groups/SocPhilTech/posts/7197717400264961/</a:t>
            </a:r>
            <a:endParaRPr u="sng">
              <a:solidFill>
                <a:schemeClr val="hlink"/>
              </a:solidFill>
            </a:endParaRPr>
          </a:p>
          <a:p>
            <a:pPr indent="-279400" lvl="0" marL="279400" rtl="0" algn="l">
              <a:lnSpc>
                <a:spcPct val="200000"/>
              </a:lnSpc>
              <a:spcBef>
                <a:spcPts val="0"/>
              </a:spcBef>
              <a:spcAft>
                <a:spcPts val="0"/>
              </a:spcAft>
              <a:buNone/>
            </a:pPr>
            <a:r>
              <a:rPr lang="en">
                <a:solidFill>
                  <a:schemeClr val="dk1"/>
                </a:solidFill>
              </a:rPr>
              <a:t>Kim, T. W., &amp; Werbach, K. (2016). More than just a game: Ethical issues in gamification. </a:t>
            </a:r>
            <a:r>
              <a:rPr i="1" lang="en">
                <a:solidFill>
                  <a:schemeClr val="dk1"/>
                </a:solidFill>
              </a:rPr>
              <a:t>Ethics and Information Technology</a:t>
            </a:r>
            <a:r>
              <a:rPr lang="en">
                <a:solidFill>
                  <a:schemeClr val="dk1"/>
                </a:solidFill>
              </a:rPr>
              <a:t>, </a:t>
            </a:r>
            <a:r>
              <a:rPr i="1" lang="en">
                <a:solidFill>
                  <a:schemeClr val="dk1"/>
                </a:solidFill>
              </a:rPr>
              <a:t>18</a:t>
            </a:r>
            <a:r>
              <a:rPr lang="en">
                <a:solidFill>
                  <a:schemeClr val="dk1"/>
                </a:solidFill>
              </a:rPr>
              <a:t>(2), 157–173.</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https://doi.org/10.1007/s10676-016-9401-5</a:t>
            </a:r>
            <a:endParaRPr u="sng">
              <a:solidFill>
                <a:schemeClr val="hlink"/>
              </a:solidFill>
            </a:endParaRPr>
          </a:p>
          <a:p>
            <a:pPr indent="-279400" lvl="0" marL="279400" rtl="0" algn="l">
              <a:lnSpc>
                <a:spcPct val="200000"/>
              </a:lnSpc>
              <a:spcBef>
                <a:spcPts val="0"/>
              </a:spcBef>
              <a:spcAft>
                <a:spcPts val="0"/>
              </a:spcAft>
              <a:buNone/>
            </a:pPr>
            <a:r>
              <a:rPr lang="en">
                <a:solidFill>
                  <a:schemeClr val="dk1"/>
                </a:solidFill>
              </a:rPr>
              <a:t>Frau-Meigs, D. (2012). </a:t>
            </a:r>
            <a:r>
              <a:rPr i="1" lang="en">
                <a:solidFill>
                  <a:schemeClr val="dk1"/>
                </a:solidFill>
              </a:rPr>
              <a:t>Transliteracy as the New Research Horizon for Media and Information Literacy</a:t>
            </a:r>
            <a:r>
              <a:rPr lang="en">
                <a:solidFill>
                  <a:schemeClr val="dk1"/>
                </a:solidFill>
              </a:rPr>
              <a:t>. </a:t>
            </a:r>
            <a:r>
              <a:rPr lang="en" u="sng">
                <a:solidFill>
                  <a:schemeClr val="hlink"/>
                </a:solidFill>
                <a:hlinkClick r:id="rId6"/>
              </a:rPr>
              <a:t>https://core.ac.uk/download/pdf/14460853.pdf</a:t>
            </a:r>
            <a:r>
              <a:rPr lang="en">
                <a:solidFill>
                  <a:schemeClr val="dk1"/>
                </a:solidFill>
              </a:rPr>
              <a:t> </a:t>
            </a:r>
            <a:endParaRPr>
              <a:solidFill>
                <a:schemeClr val="dk1"/>
              </a:solidFill>
            </a:endParaRPr>
          </a:p>
          <a:p>
            <a:pPr indent="-279400" lvl="0" marL="279400" rtl="0" algn="l">
              <a:lnSpc>
                <a:spcPct val="200000"/>
              </a:lnSpc>
              <a:spcBef>
                <a:spcPts val="0"/>
              </a:spcBef>
              <a:spcAft>
                <a:spcPts val="0"/>
              </a:spcAft>
              <a:buNone/>
            </a:pPr>
            <a:r>
              <a:rPr lang="en">
                <a:solidFill>
                  <a:schemeClr val="dk1"/>
                </a:solidFill>
              </a:rPr>
              <a:t>Mantegna, M. (2023, July 31). </a:t>
            </a:r>
            <a:r>
              <a:rPr i="1" lang="en">
                <a:solidFill>
                  <a:schemeClr val="dk1"/>
                </a:solidFill>
              </a:rPr>
              <a:t>The Ethics of the Metaverse | Berkman Klein Center</a:t>
            </a:r>
            <a:r>
              <a:rPr lang="en">
                <a:solidFill>
                  <a:schemeClr val="dk1"/>
                </a:solidFill>
              </a:rPr>
              <a:t>.</a:t>
            </a:r>
            <a:r>
              <a:rPr lang="en">
                <a:solidFill>
                  <a:schemeClr val="dk1"/>
                </a:solidFill>
                <a:uFill>
                  <a:noFill/>
                </a:uFill>
                <a:hlinkClick r:id="rId7">
                  <a:extLst>
                    <a:ext uri="{A12FA001-AC4F-418D-AE19-62706E023703}">
                      <ahyp:hlinkClr val="tx"/>
                    </a:ext>
                  </a:extLst>
                </a:hlinkClick>
              </a:rPr>
              <a:t> </a:t>
            </a:r>
            <a:r>
              <a:rPr lang="en" u="sng">
                <a:solidFill>
                  <a:schemeClr val="hlink"/>
                </a:solidFill>
                <a:hlinkClick r:id="rId8"/>
              </a:rPr>
              <a:t>https://cyber.harvard.edu/story/2022-01/ethics-metaverse</a:t>
            </a:r>
            <a:endParaRPr u="sng">
              <a:solidFill>
                <a:schemeClr val="hlink"/>
              </a:solidFill>
            </a:endParaRPr>
          </a:p>
          <a:p>
            <a:pPr indent="-279400" lvl="0" marL="279400" rtl="0" algn="l">
              <a:lnSpc>
                <a:spcPct val="200000"/>
              </a:lnSpc>
              <a:spcBef>
                <a:spcPts val="0"/>
              </a:spcBef>
              <a:spcAft>
                <a:spcPts val="0"/>
              </a:spcAft>
              <a:buNone/>
            </a:pPr>
            <a:r>
              <a:rPr lang="en">
                <a:solidFill>
                  <a:schemeClr val="dk1"/>
                </a:solidFill>
              </a:rPr>
              <a:t>Parsons, L. (2020, October 26). </a:t>
            </a:r>
            <a:r>
              <a:rPr i="1" lang="en">
                <a:solidFill>
                  <a:schemeClr val="dk1"/>
                </a:solidFill>
              </a:rPr>
              <a:t>Ethical concerns mount as AI takes bigger decision-making role</a:t>
            </a:r>
            <a:r>
              <a:rPr lang="en">
                <a:solidFill>
                  <a:schemeClr val="dk1"/>
                </a:solidFill>
              </a:rPr>
              <a:t>. Harvard Gazette.</a:t>
            </a:r>
            <a:r>
              <a:rPr lang="en">
                <a:solidFill>
                  <a:schemeClr val="dk1"/>
                </a:solidFill>
                <a:uFill>
                  <a:noFill/>
                </a:uFill>
                <a:hlinkClick r:id="rId9">
                  <a:extLst>
                    <a:ext uri="{A12FA001-AC4F-418D-AE19-62706E023703}">
                      <ahyp:hlinkClr val="tx"/>
                    </a:ext>
                  </a:extLst>
                </a:hlinkClick>
              </a:rPr>
              <a:t> </a:t>
            </a:r>
            <a:r>
              <a:rPr lang="en" u="sng">
                <a:solidFill>
                  <a:schemeClr val="hlink"/>
                </a:solidFill>
                <a:hlinkClick r:id="rId10"/>
              </a:rPr>
              <a:t>https://news.harvard.edu/gazette/story/2020/10/ethical-concerns-mount-as-ai-takes-bigger-decision-making-role/</a:t>
            </a:r>
            <a:endParaRPr u="sng">
              <a:solidFill>
                <a:schemeClr val="hlink"/>
              </a:solidFill>
            </a:endParaRPr>
          </a:p>
          <a:p>
            <a:pPr indent="-279400" lvl="0" marL="279400" rtl="0" algn="l">
              <a:lnSpc>
                <a:spcPct val="200000"/>
              </a:lnSpc>
              <a:spcBef>
                <a:spcPts val="0"/>
              </a:spcBef>
              <a:spcAft>
                <a:spcPts val="0"/>
              </a:spcAft>
              <a:buNone/>
            </a:pPr>
            <a:r>
              <a:t/>
            </a:r>
            <a:endParaRPr u="sng">
              <a:solidFill>
                <a:schemeClr val="hlink"/>
              </a:solidFill>
            </a:endParaRPr>
          </a:p>
          <a:p>
            <a:pPr indent="-279400" lvl="0" marL="279400" rtl="0" algn="l">
              <a:lnSpc>
                <a:spcPct val="200000"/>
              </a:lnSpc>
              <a:spcBef>
                <a:spcPts val="0"/>
              </a:spcBef>
              <a:spcAft>
                <a:spcPts val="0"/>
              </a:spcAft>
              <a:buNone/>
            </a:pPr>
            <a:r>
              <a:t/>
            </a:r>
            <a:endParaRPr>
              <a:solidFill>
                <a:schemeClr val="dk1"/>
              </a:solidFill>
            </a:endParaRPr>
          </a:p>
          <a:p>
            <a:pPr indent="-279400" lvl="0" marL="279400" rtl="0" algn="l">
              <a:lnSpc>
                <a:spcPct val="200000"/>
              </a:lnSpc>
              <a:spcBef>
                <a:spcPts val="0"/>
              </a:spcBef>
              <a:spcAft>
                <a:spcPts val="0"/>
              </a:spcAft>
              <a:buClr>
                <a:schemeClr val="dk1"/>
              </a:buClr>
              <a:buSzPts val="1100"/>
              <a:buFont typeface="Arial"/>
              <a:buNone/>
            </a:pPr>
            <a:r>
              <a:t/>
            </a:r>
            <a:endParaRPr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317cd7c8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b317cd7c88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b317cd7c88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b317cd7c8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b317cd7c8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b317cd7c8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lang="en">
                <a:solidFill>
                  <a:schemeClr val="dk1"/>
                </a:solidFill>
              </a:rPr>
              <a:t>Paykamian, B. (2023, October 24). New Study Set to Examine Role of Emerging Tech in Higher Ed. </a:t>
            </a:r>
            <a:r>
              <a:rPr i="1" lang="en">
                <a:solidFill>
                  <a:schemeClr val="dk1"/>
                </a:solidFill>
              </a:rPr>
              <a:t>GovTech</a:t>
            </a:r>
            <a:r>
              <a:rPr lang="en">
                <a:solidFill>
                  <a:schemeClr val="dk1"/>
                </a:solidFill>
              </a:rPr>
              <a:t>.</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https://www.govtech.com/education/higher-ed/new-study-set-to-examine-role-of-emerging-tech-in-higher-ed</a:t>
            </a:r>
            <a:endParaRPr u="sng">
              <a:solidFill>
                <a:schemeClr val="hlink"/>
              </a:solidFill>
            </a:endParaRPr>
          </a:p>
          <a:p>
            <a:pPr indent="-279400" lvl="0" marL="279400" rtl="0" algn="l">
              <a:lnSpc>
                <a:spcPct val="200000"/>
              </a:lnSpc>
              <a:spcBef>
                <a:spcPts val="0"/>
              </a:spcBef>
              <a:spcAft>
                <a:spcPts val="0"/>
              </a:spcAft>
              <a:buNone/>
            </a:pPr>
            <a:r>
              <a:rPr lang="en">
                <a:solidFill>
                  <a:schemeClr val="dk1"/>
                </a:solidFill>
              </a:rPr>
              <a:t>World Economic Forum. (2023, January). </a:t>
            </a:r>
            <a:r>
              <a:rPr i="1" lang="en">
                <a:solidFill>
                  <a:schemeClr val="dk1"/>
                </a:solidFill>
              </a:rPr>
              <a:t>Defining Education 4.0: A Taxonomy for the Future of Learning</a:t>
            </a:r>
            <a:r>
              <a:rPr lang="en">
                <a:solidFill>
                  <a:schemeClr val="dk1"/>
                </a:solidFill>
              </a:rPr>
              <a:t>. World Economic Forum.</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https://www.weforum.org/publications/defining-education-4-0-a-taxonomy-for-the-future-of-learning/</a:t>
            </a:r>
            <a:endParaRPr u="sng">
              <a:solidFill>
                <a:schemeClr val="hlink"/>
              </a:solidFill>
            </a:endParaRPr>
          </a:p>
          <a:p>
            <a:pPr indent="-279400" lvl="0" marL="279400" rtl="0" algn="l">
              <a:lnSpc>
                <a:spcPct val="200000"/>
              </a:lnSpc>
              <a:spcBef>
                <a:spcPts val="0"/>
              </a:spcBef>
              <a:spcAft>
                <a:spcPts val="0"/>
              </a:spcAft>
              <a:buNone/>
            </a:pPr>
            <a:r>
              <a:rPr lang="en">
                <a:solidFill>
                  <a:schemeClr val="dk1"/>
                </a:solidFill>
              </a:rPr>
              <a:t>Frey, T. (2023, November 16). Phygital Convergence: Where the Digital and Physical Worlds Converge. </a:t>
            </a:r>
            <a:r>
              <a:rPr i="1" lang="en">
                <a:solidFill>
                  <a:schemeClr val="dk1"/>
                </a:solidFill>
              </a:rPr>
              <a:t>Futurist Speaker</a:t>
            </a:r>
            <a:r>
              <a:rPr lang="en">
                <a:solidFill>
                  <a:schemeClr val="dk1"/>
                </a:solidFill>
              </a:rPr>
              <a:t>.</a:t>
            </a:r>
            <a:r>
              <a:rPr lang="en">
                <a:solidFill>
                  <a:schemeClr val="dk1"/>
                </a:solidFill>
                <a:uFill>
                  <a:noFill/>
                </a:uFill>
                <a:hlinkClick r:id="rId6">
                  <a:extLst>
                    <a:ext uri="{A12FA001-AC4F-418D-AE19-62706E023703}">
                      <ahyp:hlinkClr val="tx"/>
                    </a:ext>
                  </a:extLst>
                </a:hlinkClick>
              </a:rPr>
              <a:t> </a:t>
            </a:r>
            <a:r>
              <a:rPr lang="en" u="sng">
                <a:solidFill>
                  <a:schemeClr val="hlink"/>
                </a:solidFill>
                <a:hlinkClick r:id="rId7"/>
              </a:rPr>
              <a:t>https://futuristspeaker.com/technology-trends/phygital-convergence-where-the-digital-and-physical-worlds-converge/</a:t>
            </a:r>
            <a:endParaRPr u="sng">
              <a:solidFill>
                <a:schemeClr val="hlink"/>
              </a:solidFill>
            </a:endParaRPr>
          </a:p>
          <a:p>
            <a:pPr indent="-298450" lvl="0" marL="457200" rtl="0" algn="l">
              <a:lnSpc>
                <a:spcPct val="115000"/>
              </a:lnSpc>
              <a:spcBef>
                <a:spcPts val="0"/>
              </a:spcBef>
              <a:spcAft>
                <a:spcPts val="0"/>
              </a:spcAft>
              <a:buClr>
                <a:schemeClr val="dk1"/>
              </a:buClr>
              <a:buSzPts val="1100"/>
              <a:buChar char="●"/>
            </a:pPr>
            <a:r>
              <a:rPr lang="en" u="sng">
                <a:solidFill>
                  <a:schemeClr val="hlink"/>
                </a:solidFill>
                <a:hlinkClick r:id="rId8"/>
              </a:rPr>
              <a:t>Inflection-2</a:t>
            </a:r>
            <a:r>
              <a:rPr lang="en">
                <a:solidFill>
                  <a:schemeClr val="dk1"/>
                </a:solidFill>
              </a:rPr>
              <a:t> outscored LLaMA 2 and PaLM 2 on various NLP benchmarks and approached near GPT-4 levels on certain tasks.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model was trained on </a:t>
            </a:r>
            <a:r>
              <a:rPr b="1" lang="en">
                <a:solidFill>
                  <a:schemeClr val="dk1"/>
                </a:solidFill>
              </a:rPr>
              <a:t>5,000 Nvidia H100 GPUs</a:t>
            </a:r>
            <a:r>
              <a:rPr lang="en">
                <a:solidFill>
                  <a:schemeClr val="dk1"/>
                </a:solidFill>
              </a:rPr>
              <a:t> over a few weeks.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CEO Mustafa Suleyman stated the model will soon be integrated into their Pi chatbot, pending some final tweaks.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Suleyman also predicts the company’s next model will be 10x larger within six months, with another 10x six months after that.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Despite OpenAI’s recent dominance, this Inflection release shows the quality battle still remains fierce. If Suleyman’s scaling projections come true, AI capabilities a year from now could be </a:t>
            </a:r>
            <a:r>
              <a:rPr i="1" lang="en">
                <a:solidFill>
                  <a:schemeClr val="dk1"/>
                </a:solidFill>
              </a:rPr>
              <a:t>mind-blowing</a:t>
            </a:r>
            <a:r>
              <a:rPr lang="en">
                <a:solidFill>
                  <a:schemeClr val="dk1"/>
                </a:solidFill>
              </a:rPr>
              <a:t>.</a:t>
            </a:r>
            <a:endParaRPr u="sng">
              <a:solidFill>
                <a:schemeClr val="hlink"/>
              </a:solidFill>
            </a:endParaRPr>
          </a:p>
          <a:p>
            <a:pPr indent="0" lvl="0" marL="0" rtl="0" algn="l">
              <a:lnSpc>
                <a:spcPct val="115000"/>
              </a:lnSpc>
              <a:spcBef>
                <a:spcPts val="1200"/>
              </a:spcBef>
              <a:spcAft>
                <a:spcPts val="1200"/>
              </a:spcAft>
              <a:buClr>
                <a:schemeClr val="dk1"/>
              </a:buClr>
              <a:buSzPts val="1100"/>
              <a:buFont typeface="Arial"/>
              <a:buNone/>
            </a:pPr>
            <a:r>
              <a:rPr lang="en" sz="1150">
                <a:solidFill>
                  <a:srgbClr val="050505"/>
                </a:solidFill>
                <a:highlight>
                  <a:srgbClr val="FFFFFF"/>
                </a:highlight>
              </a:rPr>
              <a:t>“</a:t>
            </a:r>
            <a:r>
              <a:rPr lang="en" sz="1150" u="sng">
                <a:solidFill>
                  <a:schemeClr val="hlink"/>
                </a:solidFill>
                <a:highlight>
                  <a:srgbClr val="FFFFFF"/>
                </a:highlight>
                <a:hlinkClick r:id="rId9"/>
              </a:rPr>
              <a:t>Transformation of the Global Education System - The Disruptive Impact of AI, Mixed Reality and Next Gen Knowledge Workers</a:t>
            </a:r>
            <a:r>
              <a:rPr lang="en" sz="1150">
                <a:solidFill>
                  <a:srgbClr val="050505"/>
                </a:solidFill>
                <a:highlight>
                  <a:srgbClr val="FFFFFF"/>
                </a:highlight>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b01071f611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b01071f611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b01071f61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b01071f61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Miltenoff, Plamen, "Gaming, Gamification and BYOD in academic and library settings: bibliographic overview" (2015). Library Faculty Publications. 46. </a:t>
            </a:r>
            <a:r>
              <a:rPr lang="en" u="sng">
                <a:solidFill>
                  <a:schemeClr val="hlink"/>
                </a:solidFill>
                <a:hlinkClick r:id="rId2"/>
              </a:rPr>
              <a:t>https://repository.stcloudstate.edu/lrs_facpubs/46</a:t>
            </a:r>
            <a:endParaRPr/>
          </a:p>
          <a:p>
            <a:pPr indent="0" lvl="0" marL="0" rtl="0" algn="l">
              <a:spcBef>
                <a:spcPts val="0"/>
              </a:spcBef>
              <a:spcAft>
                <a:spcPts val="0"/>
              </a:spcAft>
              <a:buClr>
                <a:schemeClr val="dk1"/>
              </a:buClr>
              <a:buSzPts val="1100"/>
              <a:buFont typeface="Arial"/>
              <a:buNone/>
            </a:pPr>
            <a:r>
              <a:rPr lang="en"/>
              <a:t>de Freitas, S. (2018). Are Games Effective Learning Tools? A Review of Educational Games. Journal of Educational Technology &amp; Society, 21(2), 74–84. </a:t>
            </a:r>
            <a:r>
              <a:rPr lang="en" u="sng">
                <a:solidFill>
                  <a:schemeClr val="hlink"/>
                </a:solidFill>
                <a:hlinkClick r:id="rId3"/>
              </a:rPr>
              <a:t>https://www.jstor.org/stable/26388380</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01071f61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01071f61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b05e3b562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b05e3b562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279400" rtl="0" algn="l">
              <a:lnSpc>
                <a:spcPct val="200000"/>
              </a:lnSpc>
              <a:spcBef>
                <a:spcPts val="0"/>
              </a:spcBef>
              <a:spcAft>
                <a:spcPts val="0"/>
              </a:spcAft>
              <a:buNone/>
            </a:pPr>
            <a:r>
              <a:rPr i="1" lang="en">
                <a:solidFill>
                  <a:schemeClr val="dk1"/>
                </a:solidFill>
              </a:rPr>
              <a:t>Digital Literacy – Welcome to ALA’s Literacy Clearinghouse</a:t>
            </a:r>
            <a:r>
              <a:rPr lang="en">
                <a:solidFill>
                  <a:schemeClr val="dk1"/>
                </a:solidFill>
              </a:rPr>
              <a:t>. (n.d.). Retrieved January 18, 2024, from</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https://literacy.ala.org/digital-literacy/</a:t>
            </a:r>
            <a:endParaRPr/>
          </a:p>
          <a:p>
            <a:pPr indent="-279400" lvl="0" marL="279400" rtl="0" algn="l">
              <a:lnSpc>
                <a:spcPct val="200000"/>
              </a:lnSpc>
              <a:spcBef>
                <a:spcPts val="0"/>
              </a:spcBef>
              <a:spcAft>
                <a:spcPts val="0"/>
              </a:spcAft>
              <a:buNone/>
            </a:pPr>
            <a:r>
              <a:rPr lang="en">
                <a:solidFill>
                  <a:schemeClr val="dk1"/>
                </a:solidFill>
              </a:rPr>
              <a:t>Schrum, L., &amp; Sumerfield, S. (2018). </a:t>
            </a:r>
            <a:r>
              <a:rPr i="1" lang="en">
                <a:solidFill>
                  <a:schemeClr val="dk1"/>
                </a:solidFill>
              </a:rPr>
              <a:t>Learning Supercharged: Digital Age Strategies and Insights from the EdTech Frontier</a:t>
            </a:r>
            <a:r>
              <a:rPr lang="en">
                <a:solidFill>
                  <a:schemeClr val="dk1"/>
                </a:solidFill>
              </a:rPr>
              <a:t>. International Society for Technology in Education. </a:t>
            </a:r>
            <a:endParaRPr>
              <a:solidFill>
                <a:schemeClr val="dk1"/>
              </a:solidFill>
            </a:endParaRPr>
          </a:p>
          <a:p>
            <a:pPr indent="-279400" lvl="0" marL="279400" rtl="0" algn="l">
              <a:lnSpc>
                <a:spcPct val="200000"/>
              </a:lnSpc>
              <a:spcBef>
                <a:spcPts val="0"/>
              </a:spcBef>
              <a:spcAft>
                <a:spcPts val="0"/>
              </a:spcAft>
              <a:buNone/>
            </a:pPr>
            <a:r>
              <a:rPr i="1" lang="en">
                <a:solidFill>
                  <a:schemeClr val="dk1"/>
                </a:solidFill>
              </a:rPr>
              <a:t>How can you use gamification to teach digital literacy skills in higher education?</a:t>
            </a:r>
            <a:r>
              <a:rPr lang="en">
                <a:solidFill>
                  <a:schemeClr val="dk1"/>
                </a:solidFill>
              </a:rPr>
              <a:t> (n.d.). Retrieved January 18, 2024, from</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https://www.linkedin.com/advice/3/how-can-you-use-gamification-teach-digital-literacy</a:t>
            </a:r>
            <a:endParaRPr u="sng">
              <a:solidFill>
                <a:schemeClr val="hlink"/>
              </a:solidFill>
            </a:endParaRPr>
          </a:p>
          <a:p>
            <a:pPr indent="-279400" lvl="0" marL="279400" rtl="0" algn="l">
              <a:lnSpc>
                <a:spcPct val="200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3caf8be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b3caf8be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https://joint-research-centre.ec.europa.eu/digcomp_en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rgbClr val="004494"/>
                </a:solidFill>
                <a:hlinkClick r:id="rId3">
                  <a:extLst>
                    <a:ext uri="{A12FA001-AC4F-418D-AE19-62706E023703}">
                      <ahyp:hlinkClr val="tx"/>
                    </a:ext>
                  </a:extLst>
                </a:hlinkClick>
              </a:rPr>
              <a:t>DigComp 2.2</a:t>
            </a:r>
            <a:r>
              <a:rPr lang="en" sz="1200">
                <a:solidFill>
                  <a:srgbClr val="404040"/>
                </a:solidFill>
              </a:rPr>
              <a:t>  (March, 2022) is the fourth iteration of the framework.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8eb20c34d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8eb20c34d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https://tech.ed.gov/launching-a-digital-literacy-accelerator/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 Id="rId4" Type="http://schemas.openxmlformats.org/officeDocument/2006/relationships/hyperlink" Target="https://www.linkedin.com/in/miltenoff/" TargetMode="External"/><Relationship Id="rId5" Type="http://schemas.openxmlformats.org/officeDocument/2006/relationships/hyperlink" Target="https://bit.ly/TLIT4Uparma" TargetMode="External"/><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tandfonline.com/doi/full/10.1080/00071005.2019.1682276"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36.png"/><Relationship Id="rId6" Type="http://schemas.openxmlformats.org/officeDocument/2006/relationships/hyperlink" Target="https://go.gale.com/ps/i.do?id=GALE%7CA636081988&amp;sid=googleScholar&amp;v=2.1&amp;it=r&amp;linkaccess=abs&amp;issn=13866710&amp;p=IFME&amp;sw=w&amp;userGroupName=anon%7Ee1c37792&amp;aty=open-web-entry" TargetMode="External"/><Relationship Id="rId7"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crln.acrl.org/index.php/crlnews/article/view/8455/869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comments" Target="../comments/comment1.xml"/><Relationship Id="rId4" Type="http://schemas.openxmlformats.org/officeDocument/2006/relationships/hyperlink" Target="https://files.eric.ed.gov/fulltext/EJ1344751.pdf" TargetMode="External"/><Relationship Id="rId10" Type="http://schemas.openxmlformats.org/officeDocument/2006/relationships/hyperlink" Target="https://acrl.libguides.com/intersections/roadshow/intersections" TargetMode="External"/><Relationship Id="rId9" Type="http://schemas.openxmlformats.org/officeDocument/2006/relationships/hyperlink" Target="https://acrl.libguides.com/intersections/roadshow/intersections" TargetMode="External"/><Relationship Id="rId5" Type="http://schemas.openxmlformats.org/officeDocument/2006/relationships/hyperlink" Target="https://education.illinois.edu/about/news-events/news/article/2021/05/11/understanding-and-using-multiliteracies-to-educate-learners-in-a-digital-world" TargetMode="External"/><Relationship Id="rId6" Type="http://schemas.openxmlformats.org/officeDocument/2006/relationships/hyperlink" Target="https://www.unesco.org/en/ifap/information-literacy" TargetMode="External"/><Relationship Id="rId7" Type="http://schemas.openxmlformats.org/officeDocument/2006/relationships/hyperlink" Target="https://en.wikipedia.org/wiki/Scholarly_communication" TargetMode="External"/><Relationship Id="rId8" Type="http://schemas.openxmlformats.org/officeDocument/2006/relationships/hyperlink" Target="https://acrl.libguides.com/intersections/roadshow/intersection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2.xml"/><Relationship Id="rId4" Type="http://schemas.openxmlformats.org/officeDocument/2006/relationships/hyperlink" Target="https://news.adobe.com/news/news-details/2024/Media-Alert-Adobe-Premiere-Pro-Innovations-Make-Audio-Editing-Faster-Easier-and-More-Intuitive/default.asp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3.xml"/><Relationship Id="rId4" Type="http://schemas.openxmlformats.org/officeDocument/2006/relationships/hyperlink" Target="https://en.wikipedia.org/wiki/Transliteracy" TargetMode="External"/><Relationship Id="rId5" Type="http://schemas.openxmlformats.org/officeDocument/2006/relationships/hyperlink" Target="https://guides.library.stanford.edu/digitalhumanities" TargetMode="External"/><Relationship Id="rId6" Type="http://schemas.openxmlformats.org/officeDocument/2006/relationships/hyperlink" Target="https://meridian.allenpress.com/american-archivist/article/85/2/587/489601/Toward-Metaliteracy-and-Transliteracy-in-the" TargetMode="External"/><Relationship Id="rId7"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hyperlink" Target="https://educationaltechnology.net/technological-pedagogical-content-knowledge-tpack-framework/" TargetMode="External"/><Relationship Id="rId5" Type="http://schemas.openxmlformats.org/officeDocument/2006/relationships/hyperlink" Target="https://educationaltechnology.net/technological-pedagogical-content-knowledge-tpack-framework/" TargetMode="External"/><Relationship Id="rId6" Type="http://schemas.openxmlformats.org/officeDocument/2006/relationships/hyperlink" Target="https://educationaltechnology.net/technological-pedagogical-content-knowledge-tpack-framewor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slide" Target="/ppt/slides/slide3.xml"/><Relationship Id="rId11" Type="http://schemas.openxmlformats.org/officeDocument/2006/relationships/slide" Target="/ppt/slides/slide45.xml"/><Relationship Id="rId10" Type="http://schemas.openxmlformats.org/officeDocument/2006/relationships/slide" Target="/ppt/slides/slide41.xml"/><Relationship Id="rId9" Type="http://schemas.openxmlformats.org/officeDocument/2006/relationships/slide" Target="/ppt/slides/slide41.xml"/><Relationship Id="rId5" Type="http://schemas.openxmlformats.org/officeDocument/2006/relationships/slide" Target="/ppt/slides/slide13.xml"/><Relationship Id="rId6" Type="http://schemas.openxmlformats.org/officeDocument/2006/relationships/slide" Target="/ppt/slides/slide21.xml"/><Relationship Id="rId7" Type="http://schemas.openxmlformats.org/officeDocument/2006/relationships/slide" Target="/ppt/slides/slide32.xml"/><Relationship Id="rId8" Type="http://schemas.openxmlformats.org/officeDocument/2006/relationships/slide" Target="/ppt/slides/slide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ecil2017.ilconf.org/" TargetMode="External"/><Relationship Id="rId4" Type="http://schemas.openxmlformats.org/officeDocument/2006/relationships/hyperlink" Target="https://blog.stcloudstate.edu/ims/2016/12/19/eci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en.wikipedia.org/wiki/Student" TargetMode="External"/><Relationship Id="rId4" Type="http://schemas.openxmlformats.org/officeDocument/2006/relationships/hyperlink" Target="https://en.wikipedia.org/wiki/Virtual_environment" TargetMode="External"/><Relationship Id="rId9" Type="http://schemas.openxmlformats.org/officeDocument/2006/relationships/image" Target="../media/image14.png"/><Relationship Id="rId5" Type="http://schemas.openxmlformats.org/officeDocument/2006/relationships/hyperlink" Target="https://en.wikipedia.org/wiki/Telepresence" TargetMode="External"/><Relationship Id="rId6" Type="http://schemas.openxmlformats.org/officeDocument/2006/relationships/hyperlink" Target="https://en.wikipedia.org/wiki/Virtual_reality" TargetMode="External"/><Relationship Id="rId7" Type="http://schemas.openxmlformats.org/officeDocument/2006/relationships/hyperlink" Target="https://en.wikipedia.org/wiki/Ethics" TargetMode="External"/><Relationship Id="rId8" Type="http://schemas.openxmlformats.org/officeDocument/2006/relationships/hyperlink" Target="https://en.wikipedia.org/wiki/Immersive_learn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elearningindustry.com/everything-need-know-about-immersive-learning"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researchgate.net/publication/305359558_Virtuality_continuum_in_communication_and_education_User_experience_and_interaction_design_in_simulation_and_interactivity_approaches_in_real_and_virtual_environments" TargetMode="External"/><Relationship Id="rId4" Type="http://schemas.openxmlformats.org/officeDocument/2006/relationships/image" Target="../media/image16.png"/><Relationship Id="rId5" Type="http://schemas.openxmlformats.org/officeDocument/2006/relationships/hyperlink" Target="https://doi.org/10.1016/j.chb.2022.107289" TargetMode="External"/><Relationship Id="rId6" Type="http://schemas.openxmlformats.org/officeDocument/2006/relationships/hyperlink" Target="https://doi.org/10.19173/irrodl.v24i3.7109" TargetMode="External"/><Relationship Id="rId7" Type="http://schemas.openxmlformats.org/officeDocument/2006/relationships/hyperlink" Target="https://doi.org/10.19173/irrodl.v24i3.7109"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csedu.scitevents.org/ERSeGEL.aspx" TargetMode="External"/><Relationship Id="rId4" Type="http://schemas.openxmlformats.org/officeDocument/2006/relationships/hyperlink" Target="https://csedu.scitevents.org/ERSeGEL.aspx" TargetMode="External"/><Relationship Id="rId5"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engagevr.io/" TargetMode="External"/><Relationship Id="rId4" Type="http://schemas.openxmlformats.org/officeDocument/2006/relationships/hyperlink" Target="https://www.xrtoday.com/mixed-reality/the-dawn-of-genai-driven-realities-engage-xr-and-lenovo-redefine-interactive-learning/" TargetMode="External"/><Relationship Id="rId5" Type="http://schemas.openxmlformats.org/officeDocument/2006/relationships/hyperlink" Target="https://www.xrtoday.com/vendor/lenovo-thinkreality/" TargetMode="External"/><Relationship Id="rId6" Type="http://schemas.openxmlformats.org/officeDocument/2006/relationships/image" Target="../media/image18.png"/><Relationship Id="rId7"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microsoft.com/en-us/mesh" TargetMode="External"/><Relationship Id="rId4" Type="http://schemas.openxmlformats.org/officeDocument/2006/relationships/hyperlink" Target="https://forwork.meta.com/gb/quest/quest-3" TargetMode="External"/><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linkedin.com/advice/0/how-can-ai-metaverse-education-support-personalized-adaptive" TargetMode="External"/><Relationship Id="rId4" Type="http://schemas.openxmlformats.org/officeDocument/2006/relationships/hyperlink" Target="https://www.brookings.edu/articles/a-whole-new-world-education-meets-the-metavers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frontiersin.org/articles/10.3389/frvir.2021.721933/full" TargetMode="External"/><Relationship Id="rId4" Type="http://schemas.openxmlformats.org/officeDocument/2006/relationships/hyperlink" Target="https://www.linkedin.com/posts/miltenoff_mindaugas-galvosas-md-mgalvosas-on-x-activity-7155173547923976192-PPtT" TargetMode="External"/><Relationship Id="rId5" Type="http://schemas.openxmlformats.org/officeDocument/2006/relationships/hyperlink" Target="https://www.fda.gov/" TargetMode="External"/><Relationship Id="rId6" Type="http://schemas.openxmlformats.org/officeDocument/2006/relationships/hyperlink" Target="https://twitter.com/MGalvosas/status/174870090704974679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elearningindustry.com/future-of-elearning-how-ar-vr-and-ai-are-changing-the-game" TargetMode="Externa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linkedin.com/pulse/unlocking-immersive-gaming-how-ai-revolutionizing/" TargetMode="External"/><Relationship Id="rId4" Type="http://schemas.openxmlformats.org/officeDocument/2006/relationships/hyperlink" Target="https://ceur-ws.org/Vol-3077/paper05.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digitallearninginstitute.com/blog/how-ai-is-elevating-immersive-learning-experience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projectlambo.io/" TargetMode="Externa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caidp.org/resources/coe-ai-treaty/"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europarl.europa.eu/news/en/headlines/society/20230601STO93804/eu-ai-act-first-regulation-on-artificial-intelligence" TargetMode="Externa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blog.google/technology/ai/discover-ai-in-daily-life/" TargetMode="External"/><Relationship Id="rId4" Type="http://schemas.openxmlformats.org/officeDocument/2006/relationships/hyperlink" Target="https://youtu.be/VqFqWIqOB1g?feature=shar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teaching.berkeley.edu/teaching-guides/running-your-course/implementing-gamification" TargetMode="External"/><Relationship Id="rId4" Type="http://schemas.openxmlformats.org/officeDocument/2006/relationships/hyperlink" Target="https://blog.stcloudstate.edu/ims/2014/11/30/game-based-learning/" TargetMode="External"/><Relationship Id="rId5"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aiunplugged.lmc.gatech.edu/ai-literacy/" TargetMode="Externa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6.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cpb-us-e1.wpmucdn.com/blog.stcloudstate.edu/dist/d/10/files/2015/04/Socioint15_Accepted_Abstracts1-1utvxad.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facebook.com/groups/SocPhilTech/posts/7197717400264961/" TargetMode="External"/><Relationship Id="rId4" Type="http://schemas.openxmlformats.org/officeDocument/2006/relationships/hyperlink" Target="https://doi.org/10.1007/s10676-016-9401-5" TargetMode="External"/><Relationship Id="rId5" Type="http://schemas.openxmlformats.org/officeDocument/2006/relationships/hyperlink" Target="https://core.ac.uk/download/pdf/14460853.pdf" TargetMode="External"/><Relationship Id="rId6" Type="http://schemas.openxmlformats.org/officeDocument/2006/relationships/hyperlink" Target="https://cyber.harvard.edu/story/2022-01/ethics-metaverse" TargetMode="External"/><Relationship Id="rId7" Type="http://schemas.openxmlformats.org/officeDocument/2006/relationships/hyperlink" Target="https://news.harvard.edu/gazette/story/2020/10/ethical-concerns-mount-as-ai-takes-bigger-decision-making-rol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new.nsf.gov/news/nsf-partners-kick-nairr-pilot-program" TargetMode="External"/><Relationship Id="rId4" Type="http://schemas.openxmlformats.org/officeDocument/2006/relationships/hyperlink" Target="https://www.whitehouse.gov/briefing-room/presidential-actions/2023/10/30/executive-order-on-the-safe-secure-and-trustworthy-development-and-use-of-artificial-intelligenc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www.govtech.com/education/higher-ed/new-study-set-to-examine-role-of-emerging-tech-in-higher-ed" TargetMode="External"/><Relationship Id="rId4" Type="http://schemas.openxmlformats.org/officeDocument/2006/relationships/hyperlink" Target="https://en.wikipedia.org/wiki/Internet_of_things" TargetMode="External"/><Relationship Id="rId10" Type="http://schemas.openxmlformats.org/officeDocument/2006/relationships/image" Target="../media/image36.png"/><Relationship Id="rId9" Type="http://schemas.openxmlformats.org/officeDocument/2006/relationships/image" Target="../media/image38.png"/><Relationship Id="rId5" Type="http://schemas.openxmlformats.org/officeDocument/2006/relationships/hyperlink" Target="https://en.wikipedia.org/wiki/Fourth_Industrial_Revolution" TargetMode="External"/><Relationship Id="rId6" Type="http://schemas.openxmlformats.org/officeDocument/2006/relationships/hyperlink" Target="https://www.weforum.org/publications/defining-education-4-0-a-taxonomy-for-the-future-of-learning/" TargetMode="External"/><Relationship Id="rId7" Type="http://schemas.openxmlformats.org/officeDocument/2006/relationships/hyperlink" Target="https://www.weforum.org/publications/defining-education-4-0-a-taxonomy-for-the-future-of-learning/" TargetMode="External"/><Relationship Id="rId8" Type="http://schemas.openxmlformats.org/officeDocument/2006/relationships/hyperlink" Target="https://www.weforum.org/publications/defining-education-4-0-a-taxonomy-for-the-future-of-learnin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mailto:plamen@d.umn.edu" TargetMode="External"/><Relationship Id="rId4" Type="http://schemas.openxmlformats.org/officeDocument/2006/relationships/hyperlink" Target="https://www.linkedin.com/in/miltenoff/" TargetMode="External"/><Relationship Id="rId11" Type="http://schemas.openxmlformats.org/officeDocument/2006/relationships/image" Target="../media/image41.png"/><Relationship Id="rId10" Type="http://schemas.openxmlformats.org/officeDocument/2006/relationships/image" Target="../media/image35.png"/><Relationship Id="rId9" Type="http://schemas.openxmlformats.org/officeDocument/2006/relationships/image" Target="../media/image40.png"/><Relationship Id="rId5" Type="http://schemas.openxmlformats.org/officeDocument/2006/relationships/image" Target="../media/image27.jpg"/><Relationship Id="rId6" Type="http://schemas.openxmlformats.org/officeDocument/2006/relationships/image" Target="../media/image26.jpg"/><Relationship Id="rId7" Type="http://schemas.openxmlformats.org/officeDocument/2006/relationships/image" Target="../media/image28.png"/><Relationship Id="rId8"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repository.stcloudstate.edu/lrs_facpubs/46" TargetMode="External"/><Relationship Id="rId4" Type="http://schemas.openxmlformats.org/officeDocument/2006/relationships/hyperlink" Target="https://penntoday.upenn.edu/news/gaming-teaching-tool" TargetMode="External"/><Relationship Id="rId5" Type="http://schemas.openxmlformats.org/officeDocument/2006/relationships/hyperlink" Target="https://www.jstor.org/stable/26388380" TargetMode="External"/><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blog.stcloudstate.edu/ims/2015/03/19/recommendations-for-games-and-gaming-at-lrs/" TargetMode="External"/><Relationship Id="rId4" Type="http://schemas.openxmlformats.org/officeDocument/2006/relationships/hyperlink" Target="https://blog.stcloudstate.edu/ims/2015/03/19/recommendations-for-games-and-gaming-at-lrs/" TargetMode="External"/><Relationship Id="rId5" Type="http://schemas.openxmlformats.org/officeDocument/2006/relationships/hyperlink" Target="https://blog.stcloudstate.edu/ims/2015/03/19/recommendations-for-games-and-gaming-at-lrs/" TargetMode="External"/><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blog.stcloudstate.edu/ims/2015/05/31/dgbl-and-digital-literacies/" TargetMode="External"/><Relationship Id="rId4" Type="http://schemas.openxmlformats.org/officeDocument/2006/relationships/hyperlink" Target="https://er.educause.edu/articles/2018/3/digital-fluency-preparing-students-to-create-big-bold-problems" TargetMode="External"/><Relationship Id="rId5" Type="http://schemas.openxmlformats.org/officeDocument/2006/relationships/hyperlink" Target="https://literacy.ala.org/digital-literacy/" TargetMode="External"/><Relationship Id="rId6" Type="http://schemas.openxmlformats.org/officeDocument/2006/relationships/hyperlink" Target="https://www.amazon.com/Learning-Supercharged-Strategies-Insights-Frontier/dp/1564846865" TargetMode="External"/><Relationship Id="rId7"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joint-research-centre.ec.europa.eu/digcomp_en"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tech.ed.gov/launching-a-digital-literacy-accelerator/"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mt="5000"/>
          </a:blip>
          <a:srcRect b="10099" l="-7859" r="7860" t="-10100"/>
          <a:stretch/>
        </p:blipFill>
        <p:spPr>
          <a:xfrm>
            <a:off x="0" y="-228600"/>
            <a:ext cx="9144000" cy="5208675"/>
          </a:xfrm>
          <a:prstGeom prst="rect">
            <a:avLst/>
          </a:prstGeom>
          <a:noFill/>
          <a:ln>
            <a:noFill/>
          </a:ln>
        </p:spPr>
      </p:pic>
      <p:sp>
        <p:nvSpPr>
          <p:cNvPr id="55" name="Google Shape;55;p13"/>
          <p:cNvSpPr txBox="1"/>
          <p:nvPr>
            <p:ph type="ctrTitle"/>
          </p:nvPr>
        </p:nvSpPr>
        <p:spPr>
          <a:xfrm>
            <a:off x="3431875" y="884950"/>
            <a:ext cx="5400300" cy="2445600"/>
          </a:xfrm>
          <a:prstGeom prst="rect">
            <a:avLst/>
          </a:prstGeom>
          <a:effectLst>
            <a:outerShdw blurRad="114300" rotWithShape="0" algn="bl" dir="15240000" dist="66675">
              <a:srgbClr val="741B47">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880">
                <a:solidFill>
                  <a:srgbClr val="741B47"/>
                </a:solidFill>
              </a:rPr>
              <a:t>Immersive Learning </a:t>
            </a:r>
            <a:br>
              <a:rPr lang="en" sz="3880">
                <a:solidFill>
                  <a:srgbClr val="741B47"/>
                </a:solidFill>
              </a:rPr>
            </a:br>
            <a:r>
              <a:rPr lang="en" sz="3880">
                <a:solidFill>
                  <a:srgbClr val="741B47"/>
                </a:solidFill>
              </a:rPr>
              <a:t>in the Time of AI: </a:t>
            </a:r>
            <a:br>
              <a:rPr lang="en" sz="3880">
                <a:solidFill>
                  <a:srgbClr val="741B47"/>
                </a:solidFill>
              </a:rPr>
            </a:br>
            <a:r>
              <a:rPr i="1" lang="en" sz="3680">
                <a:solidFill>
                  <a:srgbClr val="741B47"/>
                </a:solidFill>
              </a:rPr>
              <a:t>The Information Specialist’s Perspective</a:t>
            </a:r>
            <a:endParaRPr i="1" sz="3680">
              <a:solidFill>
                <a:srgbClr val="741B47"/>
              </a:solidFill>
            </a:endParaRPr>
          </a:p>
        </p:txBody>
      </p:sp>
      <p:sp>
        <p:nvSpPr>
          <p:cNvPr id="56" name="Google Shape;56;p13"/>
          <p:cNvSpPr txBox="1"/>
          <p:nvPr>
            <p:ph idx="1" type="subTitle"/>
          </p:nvPr>
        </p:nvSpPr>
        <p:spPr>
          <a:xfrm>
            <a:off x="3614725" y="3569600"/>
            <a:ext cx="5034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Plamen Miltenoff, PhD, MLIS</a:t>
            </a:r>
            <a:endParaRPr i="1" sz="2900"/>
          </a:p>
        </p:txBody>
      </p:sp>
      <p:sp>
        <p:nvSpPr>
          <p:cNvPr id="57" name="Google Shape;57;p13"/>
          <p:cNvSpPr txBox="1"/>
          <p:nvPr/>
        </p:nvSpPr>
        <p:spPr>
          <a:xfrm>
            <a:off x="3797425" y="4448825"/>
            <a:ext cx="5034600" cy="538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300" u="sng">
                <a:solidFill>
                  <a:schemeClr val="hlink"/>
                </a:solidFill>
                <a:hlinkClick r:id="rId4"/>
              </a:rPr>
              <a:t>https://www.linkedin.com/in/miltenoff/</a:t>
            </a:r>
            <a:r>
              <a:rPr lang="en" sz="2300">
                <a:solidFill>
                  <a:schemeClr val="dk2"/>
                </a:solidFill>
              </a:rPr>
              <a:t> </a:t>
            </a:r>
            <a:endParaRPr sz="2300">
              <a:solidFill>
                <a:schemeClr val="dk2"/>
              </a:solidFill>
            </a:endParaRPr>
          </a:p>
        </p:txBody>
      </p:sp>
      <p:sp>
        <p:nvSpPr>
          <p:cNvPr id="58" name="Google Shape;58;p13"/>
          <p:cNvSpPr txBox="1"/>
          <p:nvPr/>
        </p:nvSpPr>
        <p:spPr>
          <a:xfrm>
            <a:off x="62100" y="129650"/>
            <a:ext cx="38952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u="sng">
                <a:solidFill>
                  <a:schemeClr val="hlink"/>
                </a:solidFill>
                <a:hlinkClick r:id="rId5"/>
              </a:rPr>
              <a:t>https://bit.ly/TLIT4Uparma</a:t>
            </a:r>
            <a:r>
              <a:rPr lang="en" sz="2300"/>
              <a:t> </a:t>
            </a:r>
            <a:endParaRPr sz="2300"/>
          </a:p>
        </p:txBody>
      </p:sp>
      <p:pic>
        <p:nvPicPr>
          <p:cNvPr id="59" name="Google Shape;59;p13"/>
          <p:cNvPicPr preferRelativeResize="0"/>
          <p:nvPr/>
        </p:nvPicPr>
        <p:blipFill>
          <a:blip r:embed="rId6">
            <a:alphaModFix/>
          </a:blip>
          <a:stretch>
            <a:fillRect/>
          </a:stretch>
        </p:blipFill>
        <p:spPr>
          <a:xfrm>
            <a:off x="747625" y="863038"/>
            <a:ext cx="2524125" cy="2524125"/>
          </a:xfrm>
          <a:prstGeom prst="rect">
            <a:avLst/>
          </a:prstGeom>
          <a:noFill/>
          <a:ln>
            <a:noFill/>
          </a:ln>
        </p:spPr>
      </p:pic>
      <p:sp>
        <p:nvSpPr>
          <p:cNvPr id="60" name="Google Shape;60;p13"/>
          <p:cNvSpPr txBox="1"/>
          <p:nvPr/>
        </p:nvSpPr>
        <p:spPr>
          <a:xfrm>
            <a:off x="377575" y="4487375"/>
            <a:ext cx="3054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Parma, January 29, 2024</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Academic libraries leverage games to support education</a:t>
            </a:r>
            <a:endParaRPr/>
          </a:p>
        </p:txBody>
      </p:sp>
      <p:sp>
        <p:nvSpPr>
          <p:cNvPr id="119" name="Google Shape;119;p22"/>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u="sng">
                <a:solidFill>
                  <a:schemeClr val="dk1"/>
                </a:solidFill>
              </a:rPr>
              <a:t>Enhancing Information Literacy</a:t>
            </a:r>
            <a:r>
              <a:rPr lang="en">
                <a:solidFill>
                  <a:schemeClr val="dk1"/>
                </a:solidFill>
              </a:rPr>
              <a:t>: Games are used to teach information literacy concepts, engaging students in a more interactive and enjoyable learning experience.</a:t>
            </a:r>
            <a:endParaRPr>
              <a:solidFill>
                <a:schemeClr val="dk1"/>
              </a:solidFill>
            </a:endParaRPr>
          </a:p>
          <a:p>
            <a:pPr indent="-342900" lvl="0" marL="457200" rtl="0" algn="l">
              <a:spcBef>
                <a:spcPts val="0"/>
              </a:spcBef>
              <a:spcAft>
                <a:spcPts val="0"/>
              </a:spcAft>
              <a:buClr>
                <a:schemeClr val="dk1"/>
              </a:buClr>
              <a:buSzPts val="1800"/>
              <a:buChar char="●"/>
            </a:pPr>
            <a:r>
              <a:rPr lang="en" u="sng">
                <a:solidFill>
                  <a:schemeClr val="dk1"/>
                </a:solidFill>
              </a:rPr>
              <a:t>Fostering Community and Engagement</a:t>
            </a:r>
            <a:r>
              <a:rPr lang="en">
                <a:solidFill>
                  <a:schemeClr val="dk1"/>
                </a:solidFill>
              </a:rPr>
              <a:t>: Games help in building a sense of community among students and drawing them into the library. This is particularly beneficial for urban academic libraries. </a:t>
            </a:r>
            <a:endParaRPr>
              <a:solidFill>
                <a:schemeClr val="dk1"/>
              </a:solidFill>
            </a:endParaRPr>
          </a:p>
          <a:p>
            <a:pPr indent="-342900" lvl="0" marL="457200" rtl="0" algn="l">
              <a:spcBef>
                <a:spcPts val="0"/>
              </a:spcBef>
              <a:spcAft>
                <a:spcPts val="0"/>
              </a:spcAft>
              <a:buClr>
                <a:schemeClr val="dk1"/>
              </a:buClr>
              <a:buSzPts val="1800"/>
              <a:buChar char="●"/>
            </a:pPr>
            <a:r>
              <a:rPr lang="en" u="sng">
                <a:solidFill>
                  <a:schemeClr val="dk1"/>
                </a:solidFill>
              </a:rPr>
              <a:t>Supporting New Degree Programs</a:t>
            </a:r>
            <a:r>
              <a:rPr lang="en">
                <a:solidFill>
                  <a:schemeClr val="dk1"/>
                </a:solidFill>
              </a:rPr>
              <a:t>: Academic libraries are building collections of video games to support newly created degree programs, demonstrating the role of games in aligning with and supporting the curriculum of the institution</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Gamification - definition</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highlight>
                  <a:srgbClr val="FFFFFF"/>
                </a:highlight>
              </a:rPr>
              <a:t>Gamification and GBL need to be distinguished. </a:t>
            </a:r>
            <a:endParaRPr>
              <a:solidFill>
                <a:schemeClr val="dk1"/>
              </a:solidFill>
              <a:highlight>
                <a:srgbClr val="FFFFFF"/>
              </a:highlight>
            </a:endParaRPr>
          </a:p>
          <a:p>
            <a:pPr indent="-342900" lvl="0" marL="457200" rtl="0" algn="l">
              <a:spcBef>
                <a:spcPts val="0"/>
              </a:spcBef>
              <a:spcAft>
                <a:spcPts val="0"/>
              </a:spcAft>
              <a:buClr>
                <a:schemeClr val="dk1"/>
              </a:buClr>
              <a:buSzPts val="1800"/>
              <a:buChar char="●"/>
            </a:pPr>
            <a:r>
              <a:rPr lang="en">
                <a:solidFill>
                  <a:schemeClr val="dk1"/>
                </a:solidFill>
                <a:highlight>
                  <a:srgbClr val="FFFFFF"/>
                </a:highlight>
              </a:rPr>
              <a:t>Gamification is the use of game mechanics in a non-game environment. </a:t>
            </a:r>
            <a:endParaRPr>
              <a:solidFill>
                <a:schemeClr val="dk1"/>
              </a:solidFill>
              <a:highlight>
                <a:srgbClr val="FFFFFF"/>
              </a:highlight>
            </a:endParaRPr>
          </a:p>
          <a:p>
            <a:pPr indent="-342900" lvl="0" marL="457200" rtl="0" algn="l">
              <a:spcBef>
                <a:spcPts val="0"/>
              </a:spcBef>
              <a:spcAft>
                <a:spcPts val="0"/>
              </a:spcAft>
              <a:buClr>
                <a:schemeClr val="dk1"/>
              </a:buClr>
              <a:buSzPts val="1800"/>
              <a:buChar char="●"/>
            </a:pPr>
            <a:r>
              <a:rPr lang="en">
                <a:solidFill>
                  <a:schemeClr val="dk1"/>
                </a:solidFill>
                <a:highlight>
                  <a:srgbClr val="FFFFFF"/>
                </a:highlight>
              </a:rPr>
              <a:t>Gamification integrates game elements:</a:t>
            </a:r>
            <a:endParaRPr>
              <a:solidFill>
                <a:schemeClr val="dk1"/>
              </a:solidFill>
              <a:highlight>
                <a:srgbClr val="FFFFFF"/>
              </a:highlight>
            </a:endParaRPr>
          </a:p>
          <a:p>
            <a:pPr indent="-317500" lvl="1" marL="914400" rtl="0" algn="l">
              <a:spcBef>
                <a:spcPts val="0"/>
              </a:spcBef>
              <a:spcAft>
                <a:spcPts val="0"/>
              </a:spcAft>
              <a:buClr>
                <a:schemeClr val="dk1"/>
              </a:buClr>
              <a:buSzPts val="1400"/>
              <a:buChar char="○"/>
            </a:pPr>
            <a:r>
              <a:rPr lang="en" sz="1600">
                <a:solidFill>
                  <a:schemeClr val="dk1"/>
                </a:solidFill>
                <a:highlight>
                  <a:srgbClr val="FFFFFF"/>
                </a:highlight>
              </a:rPr>
              <a:t>point systems, </a:t>
            </a:r>
            <a:endParaRPr sz="1600">
              <a:solidFill>
                <a:schemeClr val="dk1"/>
              </a:solidFill>
              <a:highlight>
                <a:srgbClr val="FFFFFF"/>
              </a:highlight>
            </a:endParaRPr>
          </a:p>
          <a:p>
            <a:pPr indent="-330200" lvl="1" marL="914400" rtl="0" algn="l">
              <a:spcBef>
                <a:spcPts val="0"/>
              </a:spcBef>
              <a:spcAft>
                <a:spcPts val="0"/>
              </a:spcAft>
              <a:buClr>
                <a:schemeClr val="dk1"/>
              </a:buClr>
              <a:buSzPts val="1600"/>
              <a:buChar char="○"/>
            </a:pPr>
            <a:r>
              <a:rPr lang="en" sz="1600">
                <a:solidFill>
                  <a:schemeClr val="dk1"/>
                </a:solidFill>
                <a:highlight>
                  <a:srgbClr val="FFFFFF"/>
                </a:highlight>
              </a:rPr>
              <a:t>leaderboards, </a:t>
            </a:r>
            <a:endParaRPr sz="1600">
              <a:solidFill>
                <a:schemeClr val="dk1"/>
              </a:solidFill>
              <a:highlight>
                <a:srgbClr val="FFFFFF"/>
              </a:highlight>
            </a:endParaRPr>
          </a:p>
          <a:p>
            <a:pPr indent="-330200" lvl="1" marL="914400" rtl="0" algn="l">
              <a:spcBef>
                <a:spcPts val="0"/>
              </a:spcBef>
              <a:spcAft>
                <a:spcPts val="0"/>
              </a:spcAft>
              <a:buClr>
                <a:schemeClr val="dk1"/>
              </a:buClr>
              <a:buSzPts val="1600"/>
              <a:buChar char="○"/>
            </a:pPr>
            <a:r>
              <a:rPr lang="en" sz="1600">
                <a:solidFill>
                  <a:schemeClr val="dk1"/>
                </a:solidFill>
                <a:highlight>
                  <a:srgbClr val="FFFFFF"/>
                </a:highlight>
              </a:rPr>
              <a:t>badges, </a:t>
            </a:r>
            <a:endParaRPr sz="1600">
              <a:solidFill>
                <a:schemeClr val="dk1"/>
              </a:solidFill>
              <a:highlight>
                <a:srgbClr val="FFFFFF"/>
              </a:highlight>
            </a:endParaRPr>
          </a:p>
          <a:p>
            <a:pPr indent="-330200" lvl="1" marL="914400" rtl="0" algn="l">
              <a:spcBef>
                <a:spcPts val="0"/>
              </a:spcBef>
              <a:spcAft>
                <a:spcPts val="0"/>
              </a:spcAft>
              <a:buClr>
                <a:schemeClr val="dk1"/>
              </a:buClr>
              <a:buSzPts val="1600"/>
              <a:buChar char="○"/>
            </a:pPr>
            <a:r>
              <a:rPr lang="en" sz="1600">
                <a:solidFill>
                  <a:schemeClr val="dk1"/>
                </a:solidFill>
                <a:highlight>
                  <a:srgbClr val="FFFFFF"/>
                </a:highlight>
              </a:rPr>
              <a:t>or other elements </a:t>
            </a:r>
            <a:endParaRPr sz="1600">
              <a:solidFill>
                <a:schemeClr val="dk1"/>
              </a:solidFill>
              <a:highlight>
                <a:srgbClr val="FFFFFF"/>
              </a:highlight>
            </a:endParaRPr>
          </a:p>
          <a:p>
            <a:pPr indent="0" lvl="0" marL="457200" rtl="0" algn="l">
              <a:spcBef>
                <a:spcPts val="1200"/>
              </a:spcBef>
              <a:spcAft>
                <a:spcPts val="1200"/>
              </a:spcAft>
              <a:buNone/>
            </a:pPr>
            <a:r>
              <a:rPr lang="en">
                <a:solidFill>
                  <a:schemeClr val="dk1"/>
                </a:solidFill>
                <a:highlight>
                  <a:srgbClr val="FFFFFF"/>
                </a:highlight>
              </a:rPr>
              <a:t>related to games into learning activities in </a:t>
            </a:r>
            <a:br>
              <a:rPr lang="en">
                <a:solidFill>
                  <a:schemeClr val="dk1"/>
                </a:solidFill>
                <a:highlight>
                  <a:srgbClr val="FFFFFF"/>
                </a:highlight>
              </a:rPr>
            </a:br>
            <a:r>
              <a:rPr lang="en">
                <a:solidFill>
                  <a:schemeClr val="dk1"/>
                </a:solidFill>
                <a:highlight>
                  <a:srgbClr val="FFFFFF"/>
                </a:highlight>
              </a:rPr>
              <a:t>order to increase engagement and </a:t>
            </a:r>
            <a:br>
              <a:rPr lang="en">
                <a:solidFill>
                  <a:schemeClr val="dk1"/>
                </a:solidFill>
                <a:highlight>
                  <a:srgbClr val="FFFFFF"/>
                </a:highlight>
              </a:rPr>
            </a:br>
            <a:r>
              <a:rPr lang="en">
                <a:solidFill>
                  <a:schemeClr val="dk1"/>
                </a:solidFill>
                <a:highlight>
                  <a:srgbClr val="FFFFFF"/>
                </a:highlight>
              </a:rPr>
              <a:t>motivation (</a:t>
            </a:r>
            <a:r>
              <a:rPr lang="en" u="sng">
                <a:solidFill>
                  <a:schemeClr val="hlink"/>
                </a:solidFill>
                <a:highlight>
                  <a:srgbClr val="FFFFFF"/>
                </a:highlight>
                <a:hlinkClick r:id="rId3"/>
              </a:rPr>
              <a:t>Kim et al, 2018</a:t>
            </a:r>
            <a:r>
              <a:rPr lang="en">
                <a:solidFill>
                  <a:schemeClr val="dk1"/>
                </a:solidFill>
                <a:highlight>
                  <a:srgbClr val="FFFFFF"/>
                </a:highlight>
              </a:rPr>
              <a:t>). </a:t>
            </a:r>
            <a:endParaRPr/>
          </a:p>
        </p:txBody>
      </p:sp>
      <p:pic>
        <p:nvPicPr>
          <p:cNvPr id="126" name="Google Shape;126;p23"/>
          <p:cNvPicPr preferRelativeResize="0"/>
          <p:nvPr/>
        </p:nvPicPr>
        <p:blipFill>
          <a:blip r:embed="rId4">
            <a:alphaModFix/>
          </a:blip>
          <a:stretch>
            <a:fillRect/>
          </a:stretch>
        </p:blipFill>
        <p:spPr>
          <a:xfrm>
            <a:off x="5495225" y="2706175"/>
            <a:ext cx="3489449" cy="2326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Gamification in Education: Pros and Cons</a:t>
            </a:r>
            <a:endParaRPr/>
          </a:p>
        </p:txBody>
      </p:sp>
      <p:sp>
        <p:nvSpPr>
          <p:cNvPr id="132" name="Google Shape;132;p24"/>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Pros:</a:t>
            </a:r>
            <a:endParaRPr>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Enhance learner engagement</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Provide valuable feedback</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Promotes Desired Behaviors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Develops Problem-Solving Skills</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Fosters Collaboration</a:t>
            </a:r>
            <a:endParaRPr sz="1600">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Cons</a:t>
            </a:r>
            <a:endParaRPr>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Cost of Development</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Requires Access to Technology</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Diminished Value Over Ti</a:t>
            </a:r>
            <a:r>
              <a:rPr lang="en" sz="1600">
                <a:solidFill>
                  <a:schemeClr val="dk1"/>
                </a:solidFill>
              </a:rPr>
              <a:t>m</a:t>
            </a:r>
            <a:r>
              <a:rPr lang="en" sz="1600">
                <a:solidFill>
                  <a:schemeClr val="dk1"/>
                </a:solidFill>
              </a:rPr>
              <a:t>e</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Possible Overstimulation or Addiction</a:t>
            </a:r>
            <a:endParaRPr sz="1600">
              <a:solidFill>
                <a:schemeClr val="dk1"/>
              </a:solidFill>
            </a:endParaRPr>
          </a:p>
          <a:p>
            <a:pPr indent="-330200" lvl="1" marL="914400" rtl="0" algn="l">
              <a:spcBef>
                <a:spcPts val="0"/>
              </a:spcBef>
              <a:spcAft>
                <a:spcPts val="0"/>
              </a:spcAft>
              <a:buClr>
                <a:schemeClr val="dk1"/>
              </a:buClr>
              <a:buSzPts val="1600"/>
              <a:buChar char="○"/>
            </a:pPr>
            <a:r>
              <a:rPr lang="en" sz="1600">
                <a:solidFill>
                  <a:schemeClr val="dk1"/>
                </a:solidFill>
              </a:rPr>
              <a:t>Distraction from Learning Objectives</a:t>
            </a:r>
            <a:endParaRPr sz="1600">
              <a:solidFill>
                <a:schemeClr val="dk1"/>
              </a:solidFill>
            </a:endParaRPr>
          </a:p>
        </p:txBody>
      </p:sp>
      <p:pic>
        <p:nvPicPr>
          <p:cNvPr id="133" name="Google Shape;133;p24"/>
          <p:cNvPicPr preferRelativeResize="0"/>
          <p:nvPr/>
        </p:nvPicPr>
        <p:blipFill>
          <a:blip r:embed="rId3">
            <a:alphaModFix/>
          </a:blip>
          <a:stretch>
            <a:fillRect/>
          </a:stretch>
        </p:blipFill>
        <p:spPr>
          <a:xfrm>
            <a:off x="4892050" y="1651650"/>
            <a:ext cx="4297651" cy="24174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5"/>
          <p:cNvPicPr preferRelativeResize="0"/>
          <p:nvPr/>
        </p:nvPicPr>
        <p:blipFill>
          <a:blip r:embed="rId3">
            <a:alphaModFix/>
          </a:blip>
          <a:stretch>
            <a:fillRect/>
          </a:stretch>
        </p:blipFill>
        <p:spPr>
          <a:xfrm>
            <a:off x="2086325" y="290025"/>
            <a:ext cx="3083076" cy="3083076"/>
          </a:xfrm>
          <a:prstGeom prst="rect">
            <a:avLst/>
          </a:prstGeom>
          <a:noFill/>
          <a:ln>
            <a:noFill/>
          </a:ln>
        </p:spPr>
      </p:pic>
      <p:pic>
        <p:nvPicPr>
          <p:cNvPr id="139" name="Google Shape;139;p25"/>
          <p:cNvPicPr preferRelativeResize="0"/>
          <p:nvPr/>
        </p:nvPicPr>
        <p:blipFill>
          <a:blip r:embed="rId4">
            <a:alphaModFix/>
          </a:blip>
          <a:stretch>
            <a:fillRect/>
          </a:stretch>
        </p:blipFill>
        <p:spPr>
          <a:xfrm>
            <a:off x="6010250" y="2199906"/>
            <a:ext cx="3258499" cy="3589795"/>
          </a:xfrm>
          <a:prstGeom prst="rect">
            <a:avLst/>
          </a:prstGeom>
          <a:noFill/>
          <a:ln>
            <a:noFill/>
          </a:ln>
        </p:spPr>
      </p:pic>
      <p:pic>
        <p:nvPicPr>
          <p:cNvPr id="140" name="Google Shape;140;p25"/>
          <p:cNvPicPr preferRelativeResize="0"/>
          <p:nvPr/>
        </p:nvPicPr>
        <p:blipFill>
          <a:blip r:embed="rId5">
            <a:alphaModFix/>
          </a:blip>
          <a:stretch>
            <a:fillRect/>
          </a:stretch>
        </p:blipFill>
        <p:spPr>
          <a:xfrm>
            <a:off x="5885500" y="0"/>
            <a:ext cx="3258499" cy="1832900"/>
          </a:xfrm>
          <a:prstGeom prst="rect">
            <a:avLst/>
          </a:prstGeom>
          <a:noFill/>
          <a:ln>
            <a:noFill/>
          </a:ln>
        </p:spPr>
      </p:pic>
      <p:sp>
        <p:nvSpPr>
          <p:cNvPr id="141" name="Google Shape;14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Transliteracy</a:t>
            </a:r>
            <a:endParaRPr/>
          </a:p>
        </p:txBody>
      </p:sp>
      <p:pic>
        <p:nvPicPr>
          <p:cNvPr id="142" name="Google Shape;142;p25">
            <a:hlinkClick r:id="rId6"/>
          </p:cNvPr>
          <p:cNvPicPr preferRelativeResize="0"/>
          <p:nvPr/>
        </p:nvPicPr>
        <p:blipFill rotWithShape="1">
          <a:blip r:embed="rId7">
            <a:alphaModFix/>
          </a:blip>
          <a:srcRect b="0" l="0" r="0" t="-1276"/>
          <a:stretch/>
        </p:blipFill>
        <p:spPr>
          <a:xfrm>
            <a:off x="0" y="2851425"/>
            <a:ext cx="5935375" cy="2371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Transliteracy Definition</a:t>
            </a:r>
            <a:endParaRPr/>
          </a:p>
        </p:txBody>
      </p:sp>
      <p:sp>
        <p:nvSpPr>
          <p:cNvPr id="148" name="Google Shape;148;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t>
            </a:r>
            <a:r>
              <a:rPr lang="en"/>
              <a:t>ransliteracy is a concept </a:t>
            </a:r>
            <a:endParaRPr/>
          </a:p>
          <a:p>
            <a:pPr indent="0" lvl="0" marL="0" rtl="0" algn="l">
              <a:spcBef>
                <a:spcPts val="1200"/>
              </a:spcBef>
              <a:spcAft>
                <a:spcPts val="0"/>
              </a:spcAft>
              <a:buNone/>
            </a:pPr>
            <a:r>
              <a:rPr lang="en"/>
              <a:t>that has gained attention in the library world, encompassing the ability to </a:t>
            </a:r>
            <a:endParaRPr/>
          </a:p>
          <a:p>
            <a:pPr indent="0" lvl="0" marL="0" rtl="0" algn="l">
              <a:spcBef>
                <a:spcPts val="1200"/>
              </a:spcBef>
              <a:spcAft>
                <a:spcPts val="0"/>
              </a:spcAft>
              <a:buNone/>
            </a:pPr>
            <a:r>
              <a:rPr lang="en"/>
              <a:t>read, write, and interact </a:t>
            </a:r>
            <a:endParaRPr/>
          </a:p>
          <a:p>
            <a:pPr indent="0" lvl="0" marL="0" rtl="0" algn="l">
              <a:spcBef>
                <a:spcPts val="1200"/>
              </a:spcBef>
              <a:spcAft>
                <a:spcPts val="1200"/>
              </a:spcAft>
              <a:buNone/>
            </a:pPr>
            <a:r>
              <a:rPr lang="en"/>
              <a:t>across various platforms, tools, and media.</a:t>
            </a:r>
            <a:endParaRPr/>
          </a:p>
        </p:txBody>
      </p:sp>
      <p:pic>
        <p:nvPicPr>
          <p:cNvPr id="149" name="Google Shape;149;p26"/>
          <p:cNvPicPr preferRelativeResize="0"/>
          <p:nvPr/>
        </p:nvPicPr>
        <p:blipFill>
          <a:blip r:embed="rId3">
            <a:alphaModFix/>
          </a:blip>
          <a:stretch>
            <a:fillRect/>
          </a:stretch>
        </p:blipFill>
        <p:spPr>
          <a:xfrm>
            <a:off x="4851250" y="2311119"/>
            <a:ext cx="4187975" cy="2684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Transliteracy and the libraries</a:t>
            </a:r>
            <a:endParaRPr/>
          </a:p>
        </p:txBody>
      </p:sp>
      <p:sp>
        <p:nvSpPr>
          <p:cNvPr id="155" name="Google Shape;155;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rgbClr val="FFFFFF"/>
                </a:highlight>
              </a:rPr>
              <a:t>“...transliteracy is concerned with what it means to be </a:t>
            </a:r>
            <a:r>
              <a:rPr b="1" lang="en">
                <a:solidFill>
                  <a:schemeClr val="dk1"/>
                </a:solidFill>
                <a:highlight>
                  <a:srgbClr val="FFFFFF"/>
                </a:highlight>
              </a:rPr>
              <a:t>literate</a:t>
            </a:r>
            <a:r>
              <a:rPr lang="en">
                <a:solidFill>
                  <a:schemeClr val="dk1"/>
                </a:solidFill>
                <a:highlight>
                  <a:srgbClr val="FFFFFF"/>
                </a:highlight>
              </a:rPr>
              <a:t> in the 21st century. </a:t>
            </a:r>
            <a:endParaRPr>
              <a:solidFill>
                <a:schemeClr val="dk1"/>
              </a:solidFill>
              <a:highlight>
                <a:srgbClr val="FFFFFF"/>
              </a:highlight>
            </a:endParaRPr>
          </a:p>
          <a:p>
            <a:pPr indent="0" lvl="0" marL="0" rtl="0" algn="l">
              <a:spcBef>
                <a:spcPts val="1200"/>
              </a:spcBef>
              <a:spcAft>
                <a:spcPts val="0"/>
              </a:spcAft>
              <a:buNone/>
            </a:pPr>
            <a:r>
              <a:rPr lang="en">
                <a:solidFill>
                  <a:schemeClr val="dk1"/>
                </a:solidFill>
                <a:highlight>
                  <a:srgbClr val="FFFFFF"/>
                </a:highlight>
              </a:rPr>
              <a:t>It analyzes the relationship between people and </a:t>
            </a:r>
            <a:r>
              <a:rPr b="1" lang="en">
                <a:solidFill>
                  <a:schemeClr val="dk1"/>
                </a:solidFill>
                <a:highlight>
                  <a:srgbClr val="FFFFFF"/>
                </a:highlight>
              </a:rPr>
              <a:t>technology</a:t>
            </a:r>
            <a:r>
              <a:rPr lang="en">
                <a:solidFill>
                  <a:schemeClr val="dk1"/>
                </a:solidFill>
                <a:highlight>
                  <a:srgbClr val="FFFFFF"/>
                </a:highlight>
              </a:rPr>
              <a:t>, most specifically </a:t>
            </a:r>
            <a:r>
              <a:rPr b="1" lang="en">
                <a:solidFill>
                  <a:schemeClr val="dk1"/>
                </a:solidFill>
                <a:highlight>
                  <a:srgbClr val="FFFFFF"/>
                </a:highlight>
              </a:rPr>
              <a:t>social networking</a:t>
            </a:r>
            <a:r>
              <a:rPr lang="en">
                <a:solidFill>
                  <a:schemeClr val="dk1"/>
                </a:solidFill>
                <a:highlight>
                  <a:srgbClr val="FFFFFF"/>
                </a:highlight>
              </a:rPr>
              <a:t>, but is fluid enough to not be tied to any particular technology. </a:t>
            </a:r>
            <a:endParaRPr>
              <a:solidFill>
                <a:schemeClr val="dk1"/>
              </a:solidFill>
              <a:highlight>
                <a:srgbClr val="FFFFFF"/>
              </a:highlight>
            </a:endParaRPr>
          </a:p>
          <a:p>
            <a:pPr indent="0" lvl="0" marL="0" rtl="0" algn="l">
              <a:spcBef>
                <a:spcPts val="1200"/>
              </a:spcBef>
              <a:spcAft>
                <a:spcPts val="0"/>
              </a:spcAft>
              <a:buNone/>
            </a:pPr>
            <a:r>
              <a:rPr lang="en">
                <a:solidFill>
                  <a:schemeClr val="dk1"/>
                </a:solidFill>
                <a:highlight>
                  <a:srgbClr val="FFFFFF"/>
                </a:highlight>
              </a:rPr>
              <a:t>It focuses more on the social uses of technology, whatever that technology may be. </a:t>
            </a:r>
            <a:endParaRPr>
              <a:solidFill>
                <a:schemeClr val="dk1"/>
              </a:solidFill>
              <a:highlight>
                <a:srgbClr val="FFFFFF"/>
              </a:highlight>
            </a:endParaRPr>
          </a:p>
          <a:p>
            <a:pPr indent="0" lvl="0" marL="0" rtl="0" algn="l">
              <a:spcBef>
                <a:spcPts val="1200"/>
              </a:spcBef>
              <a:spcAft>
                <a:spcPts val="1200"/>
              </a:spcAft>
              <a:buNone/>
            </a:pPr>
            <a:r>
              <a:rPr lang="en">
                <a:solidFill>
                  <a:schemeClr val="dk1"/>
                </a:solidFill>
                <a:highlight>
                  <a:srgbClr val="FFFFFF"/>
                </a:highlight>
              </a:rPr>
              <a:t>This terminology is new and the study of transliteracy is in the early stages, so this definition is likely to evolve.” (</a:t>
            </a:r>
            <a:r>
              <a:rPr lang="en" u="sng">
                <a:solidFill>
                  <a:schemeClr val="hlink"/>
                </a:solidFill>
                <a:highlight>
                  <a:srgbClr val="FFFFFF"/>
                </a:highlight>
                <a:hlinkClick r:id="rId3"/>
              </a:rPr>
              <a:t>Ipri, 2010</a:t>
            </a:r>
            <a:r>
              <a:rPr lang="en">
                <a:solidFill>
                  <a:schemeClr val="dk1"/>
                </a:solidFill>
                <a:highlight>
                  <a:srgbClr val="FFFFFF"/>
                </a:highlight>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Transliteracy, </a:t>
            </a:r>
            <a:r>
              <a:rPr lang="en"/>
              <a:t>Multiliteracy</a:t>
            </a:r>
            <a:r>
              <a:rPr lang="en"/>
              <a:t>, and the Libraries</a:t>
            </a:r>
            <a:endParaRPr/>
          </a:p>
        </p:txBody>
      </p:sp>
      <p:sp>
        <p:nvSpPr>
          <p:cNvPr id="161" name="Google Shape;161;p28"/>
          <p:cNvSpPr txBox="1"/>
          <p:nvPr>
            <p:ph idx="1" type="body"/>
          </p:nvPr>
        </p:nvSpPr>
        <p:spPr>
          <a:xfrm>
            <a:off x="311700" y="1152475"/>
            <a:ext cx="8520600" cy="39339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None/>
            </a:pPr>
            <a:r>
              <a:rPr lang="en" u="sng">
                <a:solidFill>
                  <a:schemeClr val="hlink"/>
                </a:solidFill>
                <a:highlight>
                  <a:srgbClr val="FFFFFF"/>
                </a:highlight>
                <a:hlinkClick r:id="rId4"/>
              </a:rPr>
              <a:t>Should information literacy</a:t>
            </a:r>
            <a:r>
              <a:rPr lang="en">
                <a:highlight>
                  <a:srgbClr val="FFFFFF"/>
                </a:highlight>
              </a:rPr>
              <a:t> be </a:t>
            </a:r>
            <a:r>
              <a:rPr lang="en" u="sng">
                <a:solidFill>
                  <a:schemeClr val="hlink"/>
                </a:solidFill>
                <a:highlight>
                  <a:srgbClr val="FFFFFF"/>
                </a:highlight>
                <a:hlinkClick r:id="rId5"/>
              </a:rPr>
              <a:t>multiliteracy</a:t>
            </a:r>
            <a:r>
              <a:rPr lang="en">
                <a:highlight>
                  <a:srgbClr val="FFFFFF"/>
                </a:highlight>
              </a:rPr>
              <a:t>? Transliteracy?</a:t>
            </a:r>
            <a:endParaRPr>
              <a:solidFill>
                <a:srgbClr val="666666"/>
              </a:solidFill>
              <a:highlight>
                <a:srgbClr val="FFFFFF"/>
              </a:highlight>
              <a:latin typeface="Verdana"/>
              <a:ea typeface="Verdana"/>
              <a:cs typeface="Verdana"/>
              <a:sym typeface="Verdana"/>
            </a:endParaRPr>
          </a:p>
          <a:p>
            <a:pPr indent="0" lvl="0" marL="0" rtl="0" algn="l">
              <a:lnSpc>
                <a:spcPct val="180000"/>
              </a:lnSpc>
              <a:spcBef>
                <a:spcPts val="1100"/>
              </a:spcBef>
              <a:spcAft>
                <a:spcPts val="0"/>
              </a:spcAft>
              <a:buClr>
                <a:schemeClr val="dk1"/>
              </a:buClr>
              <a:buSzPts val="1100"/>
              <a:buFont typeface="Arial"/>
              <a:buNone/>
            </a:pPr>
            <a:r>
              <a:rPr lang="en">
                <a:solidFill>
                  <a:srgbClr val="666666"/>
                </a:solidFill>
                <a:highlight>
                  <a:srgbClr val="FFFFFF"/>
                </a:highlight>
              </a:rPr>
              <a:t>Transliteracy is an emerging concept that challenges the current structures of </a:t>
            </a:r>
            <a:r>
              <a:rPr i="1" lang="en" u="sng">
                <a:solidFill>
                  <a:schemeClr val="hlink"/>
                </a:solidFill>
                <a:highlight>
                  <a:srgbClr val="FFFFFF"/>
                </a:highlight>
                <a:hlinkClick r:id="rId6"/>
              </a:rPr>
              <a:t>information literacy</a:t>
            </a:r>
            <a:r>
              <a:rPr lang="en">
                <a:solidFill>
                  <a:srgbClr val="666666"/>
                </a:solidFill>
                <a:highlight>
                  <a:srgbClr val="FFFFFF"/>
                </a:highlight>
              </a:rPr>
              <a:t> and </a:t>
            </a:r>
            <a:r>
              <a:rPr i="1" lang="en" u="sng">
                <a:solidFill>
                  <a:schemeClr val="hlink"/>
                </a:solidFill>
                <a:highlight>
                  <a:srgbClr val="FFFFFF"/>
                </a:highlight>
                <a:hlinkClick r:id="rId7"/>
              </a:rPr>
              <a:t>scholarly communication</a:t>
            </a:r>
            <a:r>
              <a:rPr lang="en">
                <a:solidFill>
                  <a:srgbClr val="666666"/>
                </a:solidFill>
                <a:highlight>
                  <a:srgbClr val="FFFFFF"/>
                </a:highlight>
              </a:rPr>
              <a:t> programs alike. </a:t>
            </a:r>
            <a:endParaRPr>
              <a:solidFill>
                <a:srgbClr val="666666"/>
              </a:solidFill>
              <a:highlight>
                <a:srgbClr val="FFFFFF"/>
              </a:highlight>
            </a:endParaRPr>
          </a:p>
          <a:p>
            <a:pPr indent="0" lvl="0" marL="0" rtl="0" algn="l">
              <a:lnSpc>
                <a:spcPct val="180000"/>
              </a:lnSpc>
              <a:spcBef>
                <a:spcPts val="1500"/>
              </a:spcBef>
              <a:spcAft>
                <a:spcPts val="1500"/>
              </a:spcAft>
              <a:buClr>
                <a:schemeClr val="dk1"/>
              </a:buClr>
              <a:buSzPts val="1100"/>
              <a:buFont typeface="Arial"/>
              <a:buNone/>
            </a:pPr>
            <a:r>
              <a:rPr lang="en">
                <a:solidFill>
                  <a:srgbClr val="666666"/>
                </a:solidFill>
                <a:highlight>
                  <a:srgbClr val="FFFFFF"/>
                </a:highlight>
              </a:rPr>
              <a:t>This is a key area where </a:t>
            </a:r>
            <a:br>
              <a:rPr lang="en">
                <a:solidFill>
                  <a:srgbClr val="666666"/>
                </a:solidFill>
                <a:highlight>
                  <a:srgbClr val="FFFFFF"/>
                </a:highlight>
              </a:rPr>
            </a:br>
            <a:r>
              <a:rPr b="1" lang="en" u="sng">
                <a:solidFill>
                  <a:schemeClr val="hlink"/>
                </a:solidFill>
                <a:highlight>
                  <a:srgbClr val="FFFFFF"/>
                </a:highlight>
                <a:hlinkClick r:id="rId8"/>
              </a:rPr>
              <a:t>scholarly communication</a:t>
            </a:r>
            <a:r>
              <a:rPr lang="en" u="sng">
                <a:solidFill>
                  <a:schemeClr val="hlink"/>
                </a:solidFill>
                <a:highlight>
                  <a:srgbClr val="FFFFFF"/>
                </a:highlight>
                <a:hlinkClick r:id="rId9"/>
              </a:rPr>
              <a:t> and </a:t>
            </a:r>
            <a:r>
              <a:rPr b="1" lang="en" u="sng">
                <a:solidFill>
                  <a:schemeClr val="hlink"/>
                </a:solidFill>
                <a:highlight>
                  <a:srgbClr val="FFFFFF"/>
                </a:highlight>
                <a:hlinkClick r:id="rId10"/>
              </a:rPr>
              <a:t>information literacy</a:t>
            </a:r>
            <a:r>
              <a:rPr lang="en">
                <a:solidFill>
                  <a:srgbClr val="666666"/>
                </a:solidFill>
                <a:highlight>
                  <a:srgbClr val="FFFFFF"/>
                </a:highlight>
              </a:rPr>
              <a:t> </a:t>
            </a:r>
            <a:br>
              <a:rPr lang="en">
                <a:solidFill>
                  <a:srgbClr val="666666"/>
                </a:solidFill>
                <a:highlight>
                  <a:srgbClr val="FFFFFF"/>
                </a:highlight>
              </a:rPr>
            </a:br>
            <a:r>
              <a:rPr lang="en">
                <a:solidFill>
                  <a:srgbClr val="666666"/>
                </a:solidFill>
                <a:highlight>
                  <a:srgbClr val="FFFFFF"/>
                </a:highlight>
              </a:rPr>
              <a:t>intersect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Transliteracy, Multiliteracy, and the Libraries</a:t>
            </a:r>
            <a:endParaRPr/>
          </a:p>
          <a:p>
            <a:pPr indent="0" lvl="0" marL="0" rtl="0" algn="l">
              <a:spcBef>
                <a:spcPts val="0"/>
              </a:spcBef>
              <a:spcAft>
                <a:spcPts val="0"/>
              </a:spcAft>
              <a:buNone/>
            </a:pPr>
            <a:r>
              <a:t/>
            </a:r>
            <a:endParaRPr/>
          </a:p>
        </p:txBody>
      </p:sp>
      <p:sp>
        <p:nvSpPr>
          <p:cNvPr id="167" name="Google Shape;167;p29">
            <a:hlinkClick r:id="rId4"/>
          </p:cNvPr>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0" lvl="0" marL="0" rtl="0" algn="l">
              <a:lnSpc>
                <a:spcPct val="180000"/>
              </a:lnSpc>
              <a:spcBef>
                <a:spcPts val="0"/>
              </a:spcBef>
              <a:spcAft>
                <a:spcPts val="0"/>
              </a:spcAft>
              <a:buNone/>
            </a:pPr>
            <a:r>
              <a:rPr lang="en">
                <a:solidFill>
                  <a:srgbClr val="666666"/>
                </a:solidFill>
                <a:highlight>
                  <a:schemeClr val="lt1"/>
                </a:highlight>
              </a:rPr>
              <a:t>The essential idea here is that </a:t>
            </a:r>
            <a:r>
              <a:rPr b="1" lang="en">
                <a:solidFill>
                  <a:srgbClr val="666666"/>
                </a:solidFill>
                <a:highlight>
                  <a:schemeClr val="lt1"/>
                </a:highlight>
              </a:rPr>
              <a:t>transliteracy</a:t>
            </a:r>
            <a:r>
              <a:rPr lang="en">
                <a:solidFill>
                  <a:srgbClr val="666666"/>
                </a:solidFill>
                <a:highlight>
                  <a:schemeClr val="lt1"/>
                </a:highlight>
              </a:rPr>
              <a:t> is concerned with </a:t>
            </a:r>
            <a:r>
              <a:rPr b="1" lang="en">
                <a:solidFill>
                  <a:srgbClr val="666666"/>
                </a:solidFill>
                <a:highlight>
                  <a:schemeClr val="lt1"/>
                </a:highlight>
              </a:rPr>
              <a:t>mapping meaning across different media</a:t>
            </a:r>
            <a:r>
              <a:rPr lang="en">
                <a:solidFill>
                  <a:srgbClr val="666666"/>
                </a:solidFill>
                <a:highlight>
                  <a:schemeClr val="lt1"/>
                </a:highlight>
              </a:rPr>
              <a:t> and </a:t>
            </a:r>
            <a:endParaRPr>
              <a:solidFill>
                <a:srgbClr val="666666"/>
              </a:solidFill>
              <a:highlight>
                <a:schemeClr val="lt1"/>
              </a:highlight>
            </a:endParaRPr>
          </a:p>
          <a:p>
            <a:pPr indent="0" lvl="0" marL="0" rtl="0" algn="l">
              <a:lnSpc>
                <a:spcPct val="180000"/>
              </a:lnSpc>
              <a:spcBef>
                <a:spcPts val="1500"/>
              </a:spcBef>
              <a:spcAft>
                <a:spcPts val="0"/>
              </a:spcAft>
              <a:buNone/>
            </a:pPr>
            <a:r>
              <a:rPr lang="en">
                <a:solidFill>
                  <a:srgbClr val="666666"/>
                </a:solidFill>
                <a:highlight>
                  <a:schemeClr val="lt1"/>
                </a:highlight>
              </a:rPr>
              <a:t>not with developing particular literacies about various media. </a:t>
            </a:r>
            <a:endParaRPr>
              <a:solidFill>
                <a:srgbClr val="666666"/>
              </a:solidFill>
              <a:highlight>
                <a:schemeClr val="lt1"/>
              </a:highlight>
            </a:endParaRPr>
          </a:p>
          <a:p>
            <a:pPr indent="0" lvl="0" marL="0" rtl="0" algn="l">
              <a:lnSpc>
                <a:spcPct val="180000"/>
              </a:lnSpc>
              <a:spcBef>
                <a:spcPts val="1500"/>
              </a:spcBef>
              <a:spcAft>
                <a:spcPts val="1500"/>
              </a:spcAft>
              <a:buNone/>
            </a:pPr>
            <a:r>
              <a:rPr lang="en">
                <a:solidFill>
                  <a:srgbClr val="666666"/>
                </a:solidFill>
                <a:highlight>
                  <a:schemeClr val="lt1"/>
                </a:highlight>
              </a:rPr>
              <a:t>It is </a:t>
            </a:r>
            <a:r>
              <a:rPr b="1" lang="en">
                <a:solidFill>
                  <a:srgbClr val="666666"/>
                </a:solidFill>
                <a:highlight>
                  <a:schemeClr val="lt1"/>
                </a:highlight>
              </a:rPr>
              <a:t>not about learning text literacy and visual literacy and digital literacy in isolation from one another</a:t>
            </a:r>
            <a:r>
              <a:rPr lang="en">
                <a:solidFill>
                  <a:srgbClr val="666666"/>
                </a:solidFill>
                <a:highlight>
                  <a:schemeClr val="lt1"/>
                </a:highlight>
              </a:rPr>
              <a:t> but about the interaction among all these literacies.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4"/>
              </a:rPr>
              <a:t>Transliteracies</a:t>
            </a:r>
            <a:r>
              <a:rPr lang="en"/>
              <a:t>, </a:t>
            </a:r>
            <a:r>
              <a:rPr lang="en"/>
              <a:t>Metaliteracies</a:t>
            </a:r>
            <a:r>
              <a:rPr lang="en"/>
              <a:t>, </a:t>
            </a:r>
            <a:r>
              <a:rPr lang="en"/>
              <a:t>Digital Humanities</a:t>
            </a:r>
            <a:endParaRPr/>
          </a:p>
        </p:txBody>
      </p:sp>
      <p:sp>
        <p:nvSpPr>
          <p:cNvPr id="173" name="Google Shape;173;p3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u="sng">
                <a:solidFill>
                  <a:schemeClr val="hlink"/>
                </a:solidFill>
                <a:hlinkClick r:id="rId5"/>
              </a:rPr>
              <a:t>Digital humanities</a:t>
            </a:r>
            <a:r>
              <a:rPr lang="en"/>
              <a:t> often encompass both </a:t>
            </a:r>
            <a:r>
              <a:rPr b="1" lang="en"/>
              <a:t>metaliteracy</a:t>
            </a:r>
            <a:r>
              <a:rPr lang="en"/>
              <a:t> and </a:t>
            </a:r>
            <a:r>
              <a:rPr b="1" lang="en"/>
              <a:t>transliteracy</a:t>
            </a:r>
            <a:r>
              <a:rPr lang="en"/>
              <a:t>, as they involve the use of digital tools and platforms to engage with and create meaning from various sources of information and communication (</a:t>
            </a:r>
            <a:r>
              <a:rPr lang="en" u="sng">
                <a:solidFill>
                  <a:schemeClr val="hlink"/>
                </a:solidFill>
                <a:hlinkClick r:id="rId6"/>
              </a:rPr>
              <a:t>Cobourn et al, 2022</a:t>
            </a:r>
            <a:r>
              <a:rPr lang="en"/>
              <a:t>). </a:t>
            </a:r>
            <a:endParaRPr/>
          </a:p>
        </p:txBody>
      </p:sp>
      <p:pic>
        <p:nvPicPr>
          <p:cNvPr id="174" name="Google Shape;174;p30"/>
          <p:cNvPicPr preferRelativeResize="0"/>
          <p:nvPr/>
        </p:nvPicPr>
        <p:blipFill>
          <a:blip r:embed="rId7">
            <a:alphaModFix/>
          </a:blip>
          <a:stretch>
            <a:fillRect/>
          </a:stretch>
        </p:blipFill>
        <p:spPr>
          <a:xfrm>
            <a:off x="5574450" y="1256575"/>
            <a:ext cx="3569550" cy="42453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1"/>
          <p:cNvPicPr preferRelativeResize="0"/>
          <p:nvPr/>
        </p:nvPicPr>
        <p:blipFill>
          <a:blip r:embed="rId3">
            <a:alphaModFix/>
          </a:blip>
          <a:stretch>
            <a:fillRect/>
          </a:stretch>
        </p:blipFill>
        <p:spPr>
          <a:xfrm>
            <a:off x="4645025" y="1152475"/>
            <a:ext cx="4488425" cy="3991025"/>
          </a:xfrm>
          <a:prstGeom prst="rect">
            <a:avLst/>
          </a:prstGeom>
          <a:noFill/>
          <a:ln>
            <a:noFill/>
          </a:ln>
        </p:spPr>
      </p:pic>
      <p:sp>
        <p:nvSpPr>
          <p:cNvPr id="180" name="Google Shape;18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TPACK Framework and Transliteracy</a:t>
            </a:r>
            <a:endParaRPr/>
          </a:p>
        </p:txBody>
      </p:sp>
      <p:sp>
        <p:nvSpPr>
          <p:cNvPr id="181" name="Google Shape;181;p31"/>
          <p:cNvSpPr txBox="1"/>
          <p:nvPr>
            <p:ph idx="1" type="body"/>
          </p:nvPr>
        </p:nvSpPr>
        <p:spPr>
          <a:xfrm>
            <a:off x="311700" y="1152475"/>
            <a:ext cx="4217700" cy="3924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u="sng">
                <a:solidFill>
                  <a:schemeClr val="hlink"/>
                </a:solidFill>
                <a:hlinkClick r:id="rId4"/>
              </a:rPr>
              <a:t>The Technological Pedagogical </a:t>
            </a:r>
            <a:br>
              <a:rPr lang="en" u="sng">
                <a:solidFill>
                  <a:schemeClr val="hlink"/>
                </a:solidFill>
                <a:hlinkClick r:id="rId5"/>
              </a:rPr>
            </a:br>
            <a:r>
              <a:rPr lang="en" u="sng">
                <a:solidFill>
                  <a:schemeClr val="hlink"/>
                </a:solidFill>
                <a:hlinkClick r:id="rId6"/>
              </a:rPr>
              <a:t>Content Knowledge (TPACK) framework</a:t>
            </a:r>
            <a:r>
              <a:rPr lang="en"/>
              <a:t> emphasizes the integration of technology with pedagogy and content knowledge. </a:t>
            </a:r>
            <a:endParaRPr/>
          </a:p>
          <a:p>
            <a:pPr indent="0" lvl="0" marL="0" rtl="0" algn="l">
              <a:spcBef>
                <a:spcPts val="1200"/>
              </a:spcBef>
              <a:spcAft>
                <a:spcPts val="0"/>
              </a:spcAft>
              <a:buNone/>
            </a:pPr>
            <a:r>
              <a:rPr lang="en"/>
              <a:t>By incorporating a model of pedagogy like TPACK, educators can develop a </a:t>
            </a:r>
            <a:r>
              <a:rPr b="1" lang="en"/>
              <a:t>deeper understanding of transliteracy skills and concepts</a:t>
            </a:r>
            <a:r>
              <a:rPr lang="en"/>
              <a:t>. </a:t>
            </a:r>
            <a:endParaRPr/>
          </a:p>
          <a:p>
            <a:pPr indent="0" lvl="0" marL="0" rtl="0" algn="l">
              <a:spcBef>
                <a:spcPts val="1200"/>
              </a:spcBef>
              <a:spcAft>
                <a:spcPts val="1200"/>
              </a:spcAft>
              <a:buNone/>
            </a:pPr>
            <a:r>
              <a:rPr lang="en"/>
              <a:t>Both concepts highlight the need for educators to be proficient in </a:t>
            </a:r>
            <a:r>
              <a:rPr i="1" lang="en"/>
              <a:t>using technology</a:t>
            </a:r>
            <a:r>
              <a:rPr lang="en"/>
              <a:t> to support </a:t>
            </a:r>
            <a:r>
              <a:rPr i="1" lang="en"/>
              <a:t>diverse literacy practices</a:t>
            </a:r>
            <a:r>
              <a:rPr lang="en"/>
              <a:t> and learning needs.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Plan</a:t>
            </a:r>
            <a:endParaRPr/>
          </a:p>
        </p:txBody>
      </p:sp>
      <p:pic>
        <p:nvPicPr>
          <p:cNvPr id="66" name="Google Shape;66;p14"/>
          <p:cNvPicPr preferRelativeResize="0"/>
          <p:nvPr/>
        </p:nvPicPr>
        <p:blipFill>
          <a:blip r:embed="rId3">
            <a:alphaModFix/>
          </a:blip>
          <a:stretch>
            <a:fillRect/>
          </a:stretch>
        </p:blipFill>
        <p:spPr>
          <a:xfrm>
            <a:off x="3070400" y="1727100"/>
            <a:ext cx="6073600" cy="3416400"/>
          </a:xfrm>
          <a:prstGeom prst="rect">
            <a:avLst/>
          </a:prstGeom>
          <a:noFill/>
          <a:ln>
            <a:noFill/>
          </a:ln>
        </p:spPr>
      </p:pic>
      <p:sp>
        <p:nvSpPr>
          <p:cNvPr id="67" name="Google Shape;67;p14"/>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u="sng">
                <a:solidFill>
                  <a:schemeClr val="hlink"/>
                </a:solidFill>
                <a:hlinkClick action="ppaction://hlinksldjump" r:id="rId4"/>
              </a:rPr>
              <a:t>Gaming and gamification</a:t>
            </a:r>
            <a:endParaRPr/>
          </a:p>
          <a:p>
            <a:pPr indent="-342900" lvl="0" marL="457200" rtl="0" algn="l">
              <a:spcBef>
                <a:spcPts val="0"/>
              </a:spcBef>
              <a:spcAft>
                <a:spcPts val="0"/>
              </a:spcAft>
              <a:buSzPts val="1800"/>
              <a:buAutoNum type="arabicPeriod"/>
            </a:pPr>
            <a:r>
              <a:rPr lang="en" u="sng">
                <a:solidFill>
                  <a:schemeClr val="hlink"/>
                </a:solidFill>
                <a:hlinkClick action="ppaction://hlinksldjump" r:id="rId5"/>
              </a:rPr>
              <a:t>Transliteracy and metaliteracy</a:t>
            </a:r>
            <a:endParaRPr/>
          </a:p>
          <a:p>
            <a:pPr indent="-342900" lvl="0" marL="457200" rtl="0" algn="l">
              <a:spcBef>
                <a:spcPts val="0"/>
              </a:spcBef>
              <a:spcAft>
                <a:spcPts val="0"/>
              </a:spcAft>
              <a:buSzPts val="1800"/>
              <a:buAutoNum type="arabicPeriod"/>
            </a:pPr>
            <a:r>
              <a:rPr lang="en" u="sng">
                <a:solidFill>
                  <a:schemeClr val="hlink"/>
                </a:solidFill>
                <a:hlinkClick action="ppaction://hlinksldjump" r:id="rId6"/>
              </a:rPr>
              <a:t>Immersive learning</a:t>
            </a:r>
            <a:endParaRPr/>
          </a:p>
          <a:p>
            <a:pPr indent="-342900" lvl="0" marL="457200" rtl="0" algn="l">
              <a:spcBef>
                <a:spcPts val="0"/>
              </a:spcBef>
              <a:spcAft>
                <a:spcPts val="0"/>
              </a:spcAft>
              <a:buSzPts val="1800"/>
              <a:buAutoNum type="arabicPeriod"/>
            </a:pPr>
            <a:r>
              <a:rPr lang="en" u="sng">
                <a:solidFill>
                  <a:schemeClr val="hlink"/>
                </a:solidFill>
                <a:hlinkClick action="ppaction://hlinksldjump" r:id="rId7"/>
              </a:rPr>
              <a:t>AI</a:t>
            </a:r>
            <a:endParaRPr/>
          </a:p>
          <a:p>
            <a:pPr indent="-342900" lvl="0" marL="457200" rtl="0" algn="l">
              <a:spcBef>
                <a:spcPts val="0"/>
              </a:spcBef>
              <a:spcAft>
                <a:spcPts val="0"/>
              </a:spcAft>
              <a:buSzPts val="1800"/>
              <a:buAutoNum type="arabicPeriod"/>
            </a:pPr>
            <a:r>
              <a:rPr lang="en" u="sng">
                <a:solidFill>
                  <a:schemeClr val="hlink"/>
                </a:solidFill>
                <a:hlinkClick action="ppaction://hlinksldjump" r:id="rId8"/>
              </a:rPr>
              <a:t>The role of librarians and info </a:t>
            </a:r>
            <a:br>
              <a:rPr lang="en" u="sng">
                <a:solidFill>
                  <a:schemeClr val="hlink"/>
                </a:solidFill>
                <a:hlinkClick action="ppaction://hlinksldjump" r:id="rId9"/>
              </a:rPr>
            </a:br>
            <a:r>
              <a:rPr lang="en" u="sng">
                <a:solidFill>
                  <a:schemeClr val="hlink"/>
                </a:solidFill>
                <a:hlinkClick action="ppaction://hlinksldjump" r:id="rId10"/>
              </a:rPr>
              <a:t>specialists</a:t>
            </a:r>
            <a:endParaRPr/>
          </a:p>
          <a:p>
            <a:pPr indent="-342900" lvl="0" marL="457200" rtl="0" algn="l">
              <a:spcBef>
                <a:spcPts val="0"/>
              </a:spcBef>
              <a:spcAft>
                <a:spcPts val="0"/>
              </a:spcAft>
              <a:buSzPts val="1800"/>
              <a:buAutoNum type="arabicPeriod"/>
            </a:pPr>
            <a:r>
              <a:rPr lang="en" u="sng">
                <a:solidFill>
                  <a:schemeClr val="hlink"/>
                </a:solidFill>
                <a:hlinkClick action="ppaction://hlinksldjump" r:id="rId11"/>
              </a:rPr>
              <a:t>The big picture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Transliteracy and the libraries</a:t>
            </a:r>
            <a:endParaRPr/>
          </a:p>
        </p:txBody>
      </p:sp>
      <p:sp>
        <p:nvSpPr>
          <p:cNvPr id="187" name="Google Shape;187;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None/>
            </a:pPr>
            <a:r>
              <a:rPr lang="en"/>
              <a:t>5th European Conference on Information Literacy (ECIL2017)</a:t>
            </a:r>
            <a:r>
              <a:rPr lang="en" sz="1550">
                <a:solidFill>
                  <a:srgbClr val="333333"/>
                </a:solidFill>
                <a:highlight>
                  <a:srgbClr val="FFFFFF"/>
                </a:highlight>
                <a:latin typeface="Montserrat"/>
                <a:ea typeface="Montserrat"/>
                <a:cs typeface="Montserrat"/>
                <a:sym typeface="Montserrat"/>
              </a:rPr>
              <a:t>, </a:t>
            </a:r>
            <a:r>
              <a:rPr lang="en" u="sng">
                <a:solidFill>
                  <a:schemeClr val="hlink"/>
                </a:solidFill>
                <a:highlight>
                  <a:srgbClr val="FFFFFF"/>
                </a:highlight>
                <a:hlinkClick r:id="rId3"/>
              </a:rPr>
              <a:t>https://ecil2017.ilconf.org/</a:t>
            </a:r>
            <a:endParaRPr>
              <a:solidFill>
                <a:srgbClr val="333333"/>
              </a:solidFill>
              <a:highlight>
                <a:srgbClr val="FFFFFF"/>
              </a:highlight>
            </a:endParaRPr>
          </a:p>
          <a:p>
            <a:pPr indent="0" lvl="0" marL="0" rtl="0" algn="l">
              <a:lnSpc>
                <a:spcPct val="120000"/>
              </a:lnSpc>
              <a:spcBef>
                <a:spcPts val="1100"/>
              </a:spcBef>
              <a:spcAft>
                <a:spcPts val="0"/>
              </a:spcAft>
              <a:buNone/>
            </a:pPr>
            <a:r>
              <a:rPr lang="en" u="sng">
                <a:solidFill>
                  <a:schemeClr val="hlink"/>
                </a:solidFill>
                <a:hlinkClick r:id="rId4"/>
              </a:rPr>
              <a:t>Topics of the Conference include</a:t>
            </a:r>
            <a:r>
              <a:rPr lang="en"/>
              <a:t> </a:t>
            </a:r>
            <a:endParaRPr/>
          </a:p>
          <a:p>
            <a:pPr indent="-288925" lvl="0" marL="698500" rtl="0" algn="l">
              <a:lnSpc>
                <a:spcPct val="180000"/>
              </a:lnSpc>
              <a:spcBef>
                <a:spcPts val="1100"/>
              </a:spcBef>
              <a:spcAft>
                <a:spcPts val="0"/>
              </a:spcAft>
              <a:buClr>
                <a:srgbClr val="666666"/>
              </a:buClr>
              <a:buSzPts val="950"/>
              <a:buFont typeface="Verdana"/>
              <a:buChar char="○"/>
            </a:pPr>
            <a:r>
              <a:rPr lang="en"/>
              <a:t>literacy, visual literacy, health literacy, multi literacy, civic literacy, transliteracy, metaliteracy, e-literacy, digital literacy, computer literacy, scientific </a:t>
            </a:r>
            <a:r>
              <a:rPr lang="en"/>
              <a:t>literacy</a:t>
            </a:r>
            <a:r>
              <a:rPr lang="en"/>
              <a:t>, </a:t>
            </a:r>
            <a:r>
              <a:rPr lang="en"/>
              <a:t>Information</a:t>
            </a:r>
            <a:r>
              <a:rPr lang="en"/>
              <a:t> literacy and related concepts (transversal competencies, media literacy, data literacy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Immersive Learning</a:t>
            </a:r>
            <a:endParaRPr/>
          </a:p>
        </p:txBody>
      </p:sp>
      <p:sp>
        <p:nvSpPr>
          <p:cNvPr id="193" name="Google Shape;19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4" name="Google Shape;194;p33"/>
          <p:cNvPicPr preferRelativeResize="0"/>
          <p:nvPr/>
        </p:nvPicPr>
        <p:blipFill>
          <a:blip r:embed="rId3">
            <a:alphaModFix/>
          </a:blip>
          <a:stretch>
            <a:fillRect/>
          </a:stretch>
        </p:blipFill>
        <p:spPr>
          <a:xfrm>
            <a:off x="0" y="1152475"/>
            <a:ext cx="7095168" cy="3991025"/>
          </a:xfrm>
          <a:prstGeom prst="rect">
            <a:avLst/>
          </a:prstGeom>
          <a:noFill/>
          <a:ln>
            <a:noFill/>
          </a:ln>
        </p:spPr>
      </p:pic>
      <p:pic>
        <p:nvPicPr>
          <p:cNvPr id="195" name="Google Shape;195;p33"/>
          <p:cNvPicPr preferRelativeResize="0"/>
          <p:nvPr/>
        </p:nvPicPr>
        <p:blipFill>
          <a:blip r:embed="rId4">
            <a:alphaModFix/>
          </a:blip>
          <a:stretch>
            <a:fillRect/>
          </a:stretch>
        </p:blipFill>
        <p:spPr>
          <a:xfrm>
            <a:off x="6148625" y="54275"/>
            <a:ext cx="2995376" cy="16849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Immersive Learning</a:t>
            </a:r>
            <a:endParaRPr/>
          </a:p>
        </p:txBody>
      </p:sp>
      <p:sp>
        <p:nvSpPr>
          <p:cNvPr id="201" name="Google Shape;201;p34"/>
          <p:cNvSpPr txBox="1"/>
          <p:nvPr>
            <p:ph idx="1" type="body"/>
          </p:nvPr>
        </p:nvSpPr>
        <p:spPr>
          <a:xfrm>
            <a:off x="311700" y="1152475"/>
            <a:ext cx="6232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202122"/>
                </a:solidFill>
                <a:highlight>
                  <a:srgbClr val="FFFFFF"/>
                </a:highlight>
              </a:rPr>
              <a:t>Immersive learning</a:t>
            </a:r>
            <a:r>
              <a:rPr lang="en">
                <a:solidFill>
                  <a:srgbClr val="202122"/>
                </a:solidFill>
                <a:highlight>
                  <a:srgbClr val="FFFFFF"/>
                </a:highlight>
              </a:rPr>
              <a:t> is a learning method </a:t>
            </a:r>
            <a:r>
              <a:rPr lang="en">
                <a:solidFill>
                  <a:srgbClr val="202122"/>
                </a:solidFill>
                <a:highlight>
                  <a:srgbClr val="FFFFFF"/>
                </a:highlight>
              </a:rPr>
              <a:t>with</a:t>
            </a:r>
            <a:r>
              <a:rPr lang="en">
                <a:solidFill>
                  <a:srgbClr val="202122"/>
                </a:solidFill>
                <a:highlight>
                  <a:srgbClr val="FFFFFF"/>
                </a:highlight>
              </a:rPr>
              <a:t> </a:t>
            </a:r>
            <a:r>
              <a:rPr lang="en">
                <a:solidFill>
                  <a:srgbClr val="3366CC"/>
                </a:solidFill>
                <a:highlight>
                  <a:srgbClr val="FFFFFF"/>
                </a:highlight>
                <a:uFill>
                  <a:noFill/>
                </a:uFill>
                <a:hlinkClick r:id="rId3">
                  <a:extLst>
                    <a:ext uri="{A12FA001-AC4F-418D-AE19-62706E023703}">
                      <ahyp:hlinkClr val="tx"/>
                    </a:ext>
                  </a:extLst>
                </a:hlinkClick>
              </a:rPr>
              <a:t>students</a:t>
            </a:r>
            <a:r>
              <a:rPr lang="en">
                <a:solidFill>
                  <a:srgbClr val="202122"/>
                </a:solidFill>
                <a:highlight>
                  <a:srgbClr val="FFFFFF"/>
                </a:highlight>
              </a:rPr>
              <a:t> being immersed into a </a:t>
            </a:r>
            <a:r>
              <a:rPr lang="en">
                <a:solidFill>
                  <a:srgbClr val="3366CC"/>
                </a:solidFill>
                <a:highlight>
                  <a:srgbClr val="FFFFFF"/>
                </a:highlight>
                <a:uFill>
                  <a:noFill/>
                </a:uFill>
                <a:hlinkClick r:id="rId4">
                  <a:extLst>
                    <a:ext uri="{A12FA001-AC4F-418D-AE19-62706E023703}">
                      <ahyp:hlinkClr val="tx"/>
                    </a:ext>
                  </a:extLst>
                </a:hlinkClick>
              </a:rPr>
              <a:t>virtual</a:t>
            </a:r>
            <a:r>
              <a:rPr lang="en">
                <a:solidFill>
                  <a:srgbClr val="202122"/>
                </a:solidFill>
                <a:highlight>
                  <a:srgbClr val="FFFFFF"/>
                </a:highlight>
              </a:rPr>
              <a:t> dialogue, the feeling of </a:t>
            </a:r>
            <a:r>
              <a:rPr lang="en">
                <a:solidFill>
                  <a:srgbClr val="3366CC"/>
                </a:solidFill>
                <a:highlight>
                  <a:srgbClr val="FFFFFF"/>
                </a:highlight>
                <a:uFill>
                  <a:noFill/>
                </a:uFill>
                <a:hlinkClick r:id="rId5">
                  <a:extLst>
                    <a:ext uri="{A12FA001-AC4F-418D-AE19-62706E023703}">
                      <ahyp:hlinkClr val="tx"/>
                    </a:ext>
                  </a:extLst>
                </a:hlinkClick>
              </a:rPr>
              <a:t>presence</a:t>
            </a:r>
            <a:r>
              <a:rPr lang="en">
                <a:solidFill>
                  <a:srgbClr val="202122"/>
                </a:solidFill>
                <a:highlight>
                  <a:srgbClr val="FFFFFF"/>
                </a:highlight>
              </a:rPr>
              <a:t> is used as an evidence of getting immersed. </a:t>
            </a:r>
            <a:endParaRPr>
              <a:solidFill>
                <a:srgbClr val="202122"/>
              </a:solidFill>
              <a:highlight>
                <a:srgbClr val="FFFFFF"/>
              </a:highlight>
            </a:endParaRPr>
          </a:p>
          <a:p>
            <a:pPr indent="0" lvl="0" marL="0" rtl="0" algn="l">
              <a:spcBef>
                <a:spcPts val="1200"/>
              </a:spcBef>
              <a:spcAft>
                <a:spcPts val="1200"/>
              </a:spcAft>
              <a:buNone/>
            </a:pPr>
            <a:r>
              <a:rPr lang="en">
                <a:solidFill>
                  <a:srgbClr val="202122"/>
                </a:solidFill>
                <a:highlight>
                  <a:srgbClr val="FFFFFF"/>
                </a:highlight>
              </a:rPr>
              <a:t>The motivations of using </a:t>
            </a:r>
            <a:r>
              <a:rPr lang="en">
                <a:solidFill>
                  <a:srgbClr val="3366CC"/>
                </a:solidFill>
                <a:highlight>
                  <a:srgbClr val="FFFFFF"/>
                </a:highlight>
                <a:uFill>
                  <a:noFill/>
                </a:uFill>
                <a:hlinkClick r:id="rId6">
                  <a:extLst>
                    <a:ext uri="{A12FA001-AC4F-418D-AE19-62706E023703}">
                      <ahyp:hlinkClr val="tx"/>
                    </a:ext>
                  </a:extLst>
                </a:hlinkClick>
              </a:rPr>
              <a:t>virtual reality</a:t>
            </a:r>
            <a:r>
              <a:rPr lang="en">
                <a:solidFill>
                  <a:srgbClr val="202122"/>
                </a:solidFill>
                <a:highlight>
                  <a:srgbClr val="FFFFFF"/>
                </a:highlight>
              </a:rPr>
              <a:t> </a:t>
            </a:r>
            <a:br>
              <a:rPr lang="en">
                <a:solidFill>
                  <a:srgbClr val="202122"/>
                </a:solidFill>
                <a:highlight>
                  <a:srgbClr val="FFFFFF"/>
                </a:highlight>
              </a:rPr>
            </a:br>
            <a:r>
              <a:rPr lang="en">
                <a:solidFill>
                  <a:srgbClr val="202122"/>
                </a:solidFill>
                <a:highlight>
                  <a:srgbClr val="FFFFFF"/>
                </a:highlight>
              </a:rPr>
              <a:t>(VR) for teaching contain: learning </a:t>
            </a:r>
            <a:br>
              <a:rPr lang="en">
                <a:solidFill>
                  <a:srgbClr val="202122"/>
                </a:solidFill>
                <a:highlight>
                  <a:srgbClr val="FFFFFF"/>
                </a:highlight>
              </a:rPr>
            </a:br>
            <a:r>
              <a:rPr lang="en">
                <a:solidFill>
                  <a:srgbClr val="202122"/>
                </a:solidFill>
                <a:highlight>
                  <a:srgbClr val="FFFFFF"/>
                </a:highlight>
              </a:rPr>
              <a:t>efficiency, time problems, physical </a:t>
            </a:r>
            <a:br>
              <a:rPr lang="en">
                <a:solidFill>
                  <a:srgbClr val="202122"/>
                </a:solidFill>
                <a:highlight>
                  <a:srgbClr val="FFFFFF"/>
                </a:highlight>
              </a:rPr>
            </a:br>
            <a:r>
              <a:rPr lang="en">
                <a:solidFill>
                  <a:srgbClr val="202122"/>
                </a:solidFill>
                <a:highlight>
                  <a:srgbClr val="FFFFFF"/>
                </a:highlight>
              </a:rPr>
              <a:t>inaccessibility, limits due to a </a:t>
            </a:r>
            <a:br>
              <a:rPr lang="en">
                <a:solidFill>
                  <a:srgbClr val="202122"/>
                </a:solidFill>
                <a:highlight>
                  <a:srgbClr val="FFFFFF"/>
                </a:highlight>
              </a:rPr>
            </a:br>
            <a:r>
              <a:rPr lang="en">
                <a:solidFill>
                  <a:srgbClr val="202122"/>
                </a:solidFill>
                <a:highlight>
                  <a:srgbClr val="FFFFFF"/>
                </a:highlight>
              </a:rPr>
              <a:t>dangerous situation and </a:t>
            </a:r>
            <a:r>
              <a:rPr lang="en">
                <a:solidFill>
                  <a:srgbClr val="3366CC"/>
                </a:solidFill>
                <a:highlight>
                  <a:srgbClr val="FFFFFF"/>
                </a:highlight>
                <a:uFill>
                  <a:noFill/>
                </a:uFill>
                <a:hlinkClick r:id="rId7">
                  <a:extLst>
                    <a:ext uri="{A12FA001-AC4F-418D-AE19-62706E023703}">
                      <ahyp:hlinkClr val="tx"/>
                    </a:ext>
                  </a:extLst>
                </a:hlinkClick>
              </a:rPr>
              <a:t>ethical</a:t>
            </a:r>
            <a:r>
              <a:rPr lang="en">
                <a:solidFill>
                  <a:srgbClr val="202122"/>
                </a:solidFill>
                <a:highlight>
                  <a:srgbClr val="FFFFFF"/>
                </a:highlight>
              </a:rPr>
              <a:t> </a:t>
            </a:r>
            <a:br>
              <a:rPr lang="en">
                <a:solidFill>
                  <a:srgbClr val="202122"/>
                </a:solidFill>
                <a:highlight>
                  <a:srgbClr val="FFFFFF"/>
                </a:highlight>
              </a:rPr>
            </a:br>
            <a:r>
              <a:rPr lang="en">
                <a:solidFill>
                  <a:srgbClr val="202122"/>
                </a:solidFill>
                <a:highlight>
                  <a:srgbClr val="FFFFFF"/>
                </a:highlight>
              </a:rPr>
              <a:t>problems (</a:t>
            </a:r>
            <a:r>
              <a:rPr lang="en" u="sng">
                <a:solidFill>
                  <a:schemeClr val="hlink"/>
                </a:solidFill>
                <a:highlight>
                  <a:srgbClr val="FFFFFF"/>
                </a:highlight>
                <a:hlinkClick r:id="rId8"/>
              </a:rPr>
              <a:t>Wikipedia</a:t>
            </a:r>
            <a:r>
              <a:rPr lang="en">
                <a:solidFill>
                  <a:srgbClr val="202122"/>
                </a:solidFill>
                <a:highlight>
                  <a:srgbClr val="FFFFFF"/>
                </a:highlight>
              </a:rPr>
              <a:t>). </a:t>
            </a:r>
            <a:endParaRPr/>
          </a:p>
        </p:txBody>
      </p:sp>
      <p:pic>
        <p:nvPicPr>
          <p:cNvPr id="202" name="Google Shape;202;p34"/>
          <p:cNvPicPr preferRelativeResize="0"/>
          <p:nvPr/>
        </p:nvPicPr>
        <p:blipFill>
          <a:blip r:embed="rId9">
            <a:alphaModFix/>
          </a:blip>
          <a:stretch>
            <a:fillRect/>
          </a:stretch>
        </p:blipFill>
        <p:spPr>
          <a:xfrm>
            <a:off x="4422213" y="2302000"/>
            <a:ext cx="4562475" cy="270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Immersive Learning</a:t>
            </a:r>
            <a:endParaRPr/>
          </a:p>
        </p:txBody>
      </p:sp>
      <p:sp>
        <p:nvSpPr>
          <p:cNvPr id="208" name="Google Shape;208;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9" name="Google Shape;209;p35">
            <a:hlinkClick r:id="rId3"/>
          </p:cNvPr>
          <p:cNvPicPr preferRelativeResize="0"/>
          <p:nvPr/>
        </p:nvPicPr>
        <p:blipFill>
          <a:blip r:embed="rId4">
            <a:alphaModFix/>
          </a:blip>
          <a:stretch>
            <a:fillRect/>
          </a:stretch>
        </p:blipFill>
        <p:spPr>
          <a:xfrm>
            <a:off x="0" y="1272326"/>
            <a:ext cx="9143999" cy="3812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Immersive (XR) technologies</a:t>
            </a:r>
            <a:endParaRPr/>
          </a:p>
        </p:txBody>
      </p:sp>
      <p:sp>
        <p:nvSpPr>
          <p:cNvPr id="215" name="Google Shape;21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1150" lvl="0" marL="711200" rtl="0" algn="l">
              <a:spcBef>
                <a:spcPts val="0"/>
              </a:spcBef>
              <a:spcAft>
                <a:spcPts val="0"/>
              </a:spcAft>
              <a:buClr>
                <a:srgbClr val="1A1A1A"/>
              </a:buClr>
              <a:buSzPts val="1300"/>
              <a:buFont typeface="Roboto"/>
              <a:buChar char="●"/>
            </a:pPr>
            <a:r>
              <a:rPr b="1" lang="en">
                <a:solidFill>
                  <a:srgbClr val="1A1A1A"/>
                </a:solidFill>
                <a:highlight>
                  <a:srgbClr val="FFFFFF"/>
                </a:highlight>
                <a:latin typeface="Roboto"/>
                <a:ea typeface="Roboto"/>
                <a:cs typeface="Roboto"/>
                <a:sym typeface="Roboto"/>
              </a:rPr>
              <a:t>Virtual Reality (VR)</a:t>
            </a:r>
            <a:br>
              <a:rPr lang="en" sz="1300">
                <a:solidFill>
                  <a:srgbClr val="1A1A1A"/>
                </a:solidFill>
                <a:highlight>
                  <a:srgbClr val="FFFFFF"/>
                </a:highlight>
                <a:latin typeface="Roboto"/>
                <a:ea typeface="Roboto"/>
                <a:cs typeface="Roboto"/>
                <a:sym typeface="Roboto"/>
              </a:rPr>
            </a:br>
            <a:r>
              <a:rPr lang="en" sz="1500">
                <a:solidFill>
                  <a:srgbClr val="1A1A1A"/>
                </a:solidFill>
                <a:highlight>
                  <a:srgbClr val="FFFFFF"/>
                </a:highlight>
                <a:latin typeface="Roboto"/>
                <a:ea typeface="Roboto"/>
                <a:cs typeface="Roboto"/>
                <a:sym typeface="Roboto"/>
              </a:rPr>
              <a:t>This technology makes use of digital simulations to recreate real-world scenarios. By wearing a headset, the user becomes immersed in the virtual world and can travel to the most physically inaccessible places.</a:t>
            </a:r>
            <a:endParaRPr sz="1500">
              <a:solidFill>
                <a:srgbClr val="1A1A1A"/>
              </a:solidFill>
              <a:highlight>
                <a:srgbClr val="FFFFFF"/>
              </a:highlight>
              <a:latin typeface="Roboto"/>
              <a:ea typeface="Roboto"/>
              <a:cs typeface="Roboto"/>
              <a:sym typeface="Roboto"/>
            </a:endParaRPr>
          </a:p>
          <a:p>
            <a:pPr indent="-311150" lvl="0" marL="711200" rtl="0" algn="l">
              <a:spcBef>
                <a:spcPts val="0"/>
              </a:spcBef>
              <a:spcAft>
                <a:spcPts val="0"/>
              </a:spcAft>
              <a:buClr>
                <a:srgbClr val="1A1A1A"/>
              </a:buClr>
              <a:buSzPts val="1300"/>
              <a:buFont typeface="Roboto"/>
              <a:buChar char="●"/>
            </a:pPr>
            <a:r>
              <a:rPr b="1" lang="en">
                <a:solidFill>
                  <a:srgbClr val="1A1A1A"/>
                </a:solidFill>
                <a:highlight>
                  <a:srgbClr val="FFFFFF"/>
                </a:highlight>
                <a:latin typeface="Roboto"/>
                <a:ea typeface="Roboto"/>
                <a:cs typeface="Roboto"/>
                <a:sym typeface="Roboto"/>
              </a:rPr>
              <a:t>Augmented Reality (AR)</a:t>
            </a:r>
            <a:br>
              <a:rPr lang="en" sz="1300">
                <a:solidFill>
                  <a:srgbClr val="1A1A1A"/>
                </a:solidFill>
                <a:highlight>
                  <a:srgbClr val="FFFFFF"/>
                </a:highlight>
                <a:latin typeface="Roboto"/>
                <a:ea typeface="Roboto"/>
                <a:cs typeface="Roboto"/>
                <a:sym typeface="Roboto"/>
              </a:rPr>
            </a:br>
            <a:r>
              <a:rPr lang="en" sz="1500">
                <a:solidFill>
                  <a:srgbClr val="1A1A1A"/>
                </a:solidFill>
                <a:highlight>
                  <a:srgbClr val="FFFFFF"/>
                </a:highlight>
                <a:latin typeface="Roboto"/>
                <a:ea typeface="Roboto"/>
                <a:cs typeface="Roboto"/>
                <a:sym typeface="Roboto"/>
              </a:rPr>
              <a:t>Enhancing your real-world view, Augmented Reality is a technology that augments real environments into a digital interface. AR adds digital elements to reality to enhance it.</a:t>
            </a:r>
            <a:endParaRPr sz="1500">
              <a:solidFill>
                <a:srgbClr val="1A1A1A"/>
              </a:solidFill>
              <a:highlight>
                <a:srgbClr val="FFFFFF"/>
              </a:highlight>
              <a:latin typeface="Roboto"/>
              <a:ea typeface="Roboto"/>
              <a:cs typeface="Roboto"/>
              <a:sym typeface="Roboto"/>
            </a:endParaRPr>
          </a:p>
          <a:p>
            <a:pPr indent="-311150" lvl="0" marL="711200" rtl="0" algn="l">
              <a:spcBef>
                <a:spcPts val="0"/>
              </a:spcBef>
              <a:spcAft>
                <a:spcPts val="0"/>
              </a:spcAft>
              <a:buClr>
                <a:srgbClr val="1A1A1A"/>
              </a:buClr>
              <a:buSzPts val="1300"/>
              <a:buFont typeface="Roboto"/>
              <a:buChar char="●"/>
            </a:pPr>
            <a:r>
              <a:rPr b="1" lang="en">
                <a:solidFill>
                  <a:srgbClr val="1A1A1A"/>
                </a:solidFill>
                <a:highlight>
                  <a:srgbClr val="FFFFFF"/>
                </a:highlight>
                <a:latin typeface="Roboto"/>
                <a:ea typeface="Roboto"/>
                <a:cs typeface="Roboto"/>
                <a:sym typeface="Roboto"/>
              </a:rPr>
              <a:t>Mixed reality (MR)</a:t>
            </a:r>
            <a:br>
              <a:rPr lang="en" sz="1300">
                <a:solidFill>
                  <a:srgbClr val="1A1A1A"/>
                </a:solidFill>
                <a:highlight>
                  <a:srgbClr val="FFFFFF"/>
                </a:highlight>
                <a:latin typeface="Roboto"/>
                <a:ea typeface="Roboto"/>
                <a:cs typeface="Roboto"/>
                <a:sym typeface="Roboto"/>
              </a:rPr>
            </a:br>
            <a:r>
              <a:rPr lang="en" sz="1500">
                <a:solidFill>
                  <a:srgbClr val="1A1A1A"/>
                </a:solidFill>
                <a:highlight>
                  <a:srgbClr val="FFFFFF"/>
                </a:highlight>
                <a:latin typeface="Roboto"/>
                <a:ea typeface="Roboto"/>
                <a:cs typeface="Roboto"/>
                <a:sym typeface="Roboto"/>
              </a:rPr>
              <a:t>A combination of Augmented Reality and Virtual Reality, MR or mixed reality is a technology that makes virtual interactions look more realistic. MR lets digital and physical objects co-exist and interact in real-time.</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7">
            <a:hlinkClick r:id="rId3"/>
          </p:cNvPr>
          <p:cNvPicPr preferRelativeResize="0"/>
          <p:nvPr/>
        </p:nvPicPr>
        <p:blipFill>
          <a:blip r:embed="rId4">
            <a:alphaModFix/>
          </a:blip>
          <a:stretch>
            <a:fillRect/>
          </a:stretch>
        </p:blipFill>
        <p:spPr>
          <a:xfrm>
            <a:off x="129900" y="1017725"/>
            <a:ext cx="8210401" cy="2019950"/>
          </a:xfrm>
          <a:prstGeom prst="rect">
            <a:avLst/>
          </a:prstGeom>
          <a:noFill/>
          <a:ln>
            <a:noFill/>
          </a:ln>
        </p:spPr>
      </p:pic>
      <p:sp>
        <p:nvSpPr>
          <p:cNvPr id="221" name="Google Shape;22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Immersive Technologies Definitions</a:t>
            </a:r>
            <a:endParaRPr/>
          </a:p>
        </p:txBody>
      </p:sp>
      <p:sp>
        <p:nvSpPr>
          <p:cNvPr id="222" name="Google Shape;222;p37"/>
          <p:cNvSpPr txBox="1"/>
          <p:nvPr>
            <p:ph idx="1" type="body"/>
          </p:nvPr>
        </p:nvSpPr>
        <p:spPr>
          <a:xfrm>
            <a:off x="311700" y="2853150"/>
            <a:ext cx="8520600" cy="22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Rauschnabel, P. A., Felix, R., Hinsch, C., Shahab, H., &amp; Alt, F. (2022). What is XR? Towards a Framework for Augmented and Virtual Reality. </a:t>
            </a:r>
            <a:r>
              <a:rPr i="1" lang="en">
                <a:solidFill>
                  <a:schemeClr val="dk1"/>
                </a:solidFill>
              </a:rPr>
              <a:t>Computers in Human Behavior, 133</a:t>
            </a:r>
            <a:r>
              <a:rPr lang="en">
                <a:solidFill>
                  <a:schemeClr val="dk1"/>
                </a:solidFill>
              </a:rPr>
              <a:t>, 107289.</a:t>
            </a:r>
            <a:r>
              <a:rPr lang="en" u="sng">
                <a:solidFill>
                  <a:schemeClr val="hlink"/>
                </a:solidFill>
                <a:hlinkClick r:id="rId5"/>
              </a:rPr>
              <a:t> https://doi.org/10.1016/j.chb.2022.107289</a:t>
            </a:r>
            <a:endParaRPr sz="10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Abeywardena, I. S. (2023). OXREF: Open XR for Education Framework. </a:t>
            </a:r>
            <a:r>
              <a:rPr i="1" lang="en">
                <a:solidFill>
                  <a:schemeClr val="dk1"/>
                </a:solidFill>
              </a:rPr>
              <a:t>The International Review of Research in Open and Distributed Learning</a:t>
            </a:r>
            <a:r>
              <a:rPr lang="en">
                <a:solidFill>
                  <a:schemeClr val="dk1"/>
                </a:solidFill>
              </a:rPr>
              <a:t>, </a:t>
            </a:r>
            <a:r>
              <a:rPr i="1" lang="en">
                <a:solidFill>
                  <a:schemeClr val="dk1"/>
                </a:solidFill>
              </a:rPr>
              <a:t>24</a:t>
            </a:r>
            <a:r>
              <a:rPr lang="en">
                <a:solidFill>
                  <a:schemeClr val="dk1"/>
                </a:solidFill>
              </a:rPr>
              <a:t>(3), 185–206.</a:t>
            </a:r>
            <a:r>
              <a:rPr lang="en">
                <a:solidFill>
                  <a:schemeClr val="dk1"/>
                </a:solidFill>
                <a:uFill>
                  <a:noFill/>
                </a:uFill>
                <a:hlinkClick r:id="rId6">
                  <a:extLst>
                    <a:ext uri="{A12FA001-AC4F-418D-AE19-62706E023703}">
                      <ahyp:hlinkClr val="tx"/>
                    </a:ext>
                  </a:extLst>
                </a:hlinkClick>
              </a:rPr>
              <a:t> </a:t>
            </a:r>
            <a:r>
              <a:rPr lang="en" u="sng">
                <a:solidFill>
                  <a:srgbClr val="2200CC"/>
                </a:solidFill>
                <a:hlinkClick r:id="rId7">
                  <a:extLst>
                    <a:ext uri="{A12FA001-AC4F-418D-AE19-62706E023703}">
                      <ahyp:hlinkClr val="tx"/>
                    </a:ext>
                  </a:extLst>
                </a:hlinkClick>
              </a:rPr>
              <a:t>https://doi.org/10.19173/irrodl.v24i3.7109</a:t>
            </a:r>
            <a:r>
              <a:rPr lang="en"/>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Immersive Learning and Transliteracy</a:t>
            </a:r>
            <a:endParaRPr/>
          </a:p>
        </p:txBody>
      </p:sp>
      <p:sp>
        <p:nvSpPr>
          <p:cNvPr id="228" name="Google Shape;228;p38"/>
          <p:cNvSpPr txBox="1"/>
          <p:nvPr>
            <p:ph idx="1" type="body"/>
          </p:nvPr>
        </p:nvSpPr>
        <p:spPr>
          <a:xfrm>
            <a:off x="311700" y="1152475"/>
            <a:ext cx="8768100" cy="399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Immersive learning and transliteracy intersect in various ways, including the use of:</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multiliteracies,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technology-based language,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disciplinary transliteracy,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simultaneous and reciprocal transliteracy practices,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social transliteracy,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transliteracy through research,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and the intersection with </a:t>
            </a:r>
            <a:r>
              <a:rPr b="1" lang="en">
                <a:solidFill>
                  <a:schemeClr val="dk1"/>
                </a:solidFill>
              </a:rPr>
              <a:t>scholarly communication</a:t>
            </a:r>
            <a:r>
              <a:rPr lang="en">
                <a:solidFill>
                  <a:schemeClr val="dk1"/>
                </a:solidFill>
              </a:rPr>
              <a:t> </a:t>
            </a:r>
            <a:r>
              <a:rPr lang="en">
                <a:solidFill>
                  <a:schemeClr val="dk1"/>
                </a:solidFill>
              </a:rPr>
              <a:t>and </a:t>
            </a:r>
            <a:r>
              <a:rPr b="1" lang="en">
                <a:solidFill>
                  <a:schemeClr val="dk1"/>
                </a:solidFill>
              </a:rPr>
              <a:t>information literacy</a:t>
            </a:r>
            <a:r>
              <a:rPr lang="en">
                <a:solidFill>
                  <a:schemeClr val="dk1"/>
                </a:solidFill>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ph type="title"/>
          </p:nvPr>
        </p:nvSpPr>
        <p:spPr>
          <a:xfrm>
            <a:off x="311700" y="445025"/>
            <a:ext cx="496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Immersive and Serious Games</a:t>
            </a:r>
            <a:endParaRPr/>
          </a:p>
        </p:txBody>
      </p:sp>
      <p:sp>
        <p:nvSpPr>
          <p:cNvPr id="234" name="Google Shape;234;p39"/>
          <p:cNvSpPr txBox="1"/>
          <p:nvPr>
            <p:ph idx="1" type="body"/>
          </p:nvPr>
        </p:nvSpPr>
        <p:spPr>
          <a:xfrm>
            <a:off x="311700" y="1152475"/>
            <a:ext cx="516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u="sng">
                <a:solidFill>
                  <a:schemeClr val="hlink"/>
                </a:solidFill>
                <a:hlinkClick r:id="rId3"/>
              </a:rPr>
              <a:t>https://csedu.scitevents.org/ERSeGEL.aspx</a:t>
            </a:r>
            <a:endParaRPr/>
          </a:p>
          <a:p>
            <a:pPr indent="0" lvl="0" marL="0" rtl="0" algn="l">
              <a:spcBef>
                <a:spcPts val="1200"/>
              </a:spcBef>
              <a:spcAft>
                <a:spcPts val="0"/>
              </a:spcAft>
              <a:buNone/>
            </a:pPr>
            <a:r>
              <a:t/>
            </a:r>
            <a:endParaRPr sz="1150">
              <a:solidFill>
                <a:srgbClr val="050505"/>
              </a:solidFill>
              <a:highlight>
                <a:srgbClr val="FFFFFF"/>
              </a:highlight>
            </a:endParaRPr>
          </a:p>
          <a:p>
            <a:pPr indent="0" lvl="0" marL="0" rtl="0" algn="ctr">
              <a:spcBef>
                <a:spcPts val="1200"/>
              </a:spcBef>
              <a:spcAft>
                <a:spcPts val="0"/>
              </a:spcAft>
              <a:buNone/>
            </a:pPr>
            <a:r>
              <a:rPr b="1" lang="en">
                <a:solidFill>
                  <a:srgbClr val="303030"/>
                </a:solidFill>
                <a:highlight>
                  <a:srgbClr val="FFFFFF"/>
                </a:highlight>
                <a:latin typeface="Verdana"/>
                <a:ea typeface="Verdana"/>
                <a:cs typeface="Verdana"/>
                <a:sym typeface="Verdana"/>
              </a:rPr>
              <a:t>Workshop on Extended Reality and Serious Games for Education and Learning - ERSeGEL 2024</a:t>
            </a:r>
            <a:endParaRPr b="1">
              <a:solidFill>
                <a:srgbClr val="303030"/>
              </a:solidFill>
              <a:highlight>
                <a:srgbClr val="FFFFFF"/>
              </a:highlight>
              <a:latin typeface="Verdana"/>
              <a:ea typeface="Verdana"/>
              <a:cs typeface="Verdana"/>
              <a:sym typeface="Verdana"/>
            </a:endParaRPr>
          </a:p>
          <a:p>
            <a:pPr indent="0" lvl="0" marL="0" rtl="0" algn="ctr">
              <a:spcBef>
                <a:spcPts val="1100"/>
              </a:spcBef>
              <a:spcAft>
                <a:spcPts val="0"/>
              </a:spcAft>
              <a:buNone/>
            </a:pPr>
            <a:r>
              <a:rPr b="1" lang="en">
                <a:solidFill>
                  <a:srgbClr val="303030"/>
                </a:solidFill>
                <a:highlight>
                  <a:srgbClr val="FFFFFF"/>
                </a:highlight>
                <a:latin typeface="Verdana"/>
                <a:ea typeface="Verdana"/>
                <a:cs typeface="Verdana"/>
                <a:sym typeface="Verdana"/>
              </a:rPr>
              <a:t>2 - 4 May, 2024 - Angers, France</a:t>
            </a:r>
            <a:endParaRPr b="1">
              <a:solidFill>
                <a:srgbClr val="303030"/>
              </a:solidFill>
              <a:highlight>
                <a:srgbClr val="FFFFFF"/>
              </a:highlight>
              <a:latin typeface="Verdana"/>
              <a:ea typeface="Verdana"/>
              <a:cs typeface="Verdana"/>
              <a:sym typeface="Verdana"/>
            </a:endParaRPr>
          </a:p>
          <a:p>
            <a:pPr indent="0" lvl="0" marL="0" rtl="0" algn="l">
              <a:spcBef>
                <a:spcPts val="1100"/>
              </a:spcBef>
              <a:spcAft>
                <a:spcPts val="0"/>
              </a:spcAft>
              <a:buClr>
                <a:schemeClr val="dk1"/>
              </a:buClr>
              <a:buSzPct val="61111"/>
              <a:buFont typeface="Arial"/>
              <a:buNone/>
            </a:pPr>
            <a:r>
              <a:rPr lang="en">
                <a:solidFill>
                  <a:srgbClr val="050505"/>
                </a:solidFill>
                <a:highlight>
                  <a:srgbClr val="FFFFFF"/>
                </a:highlight>
              </a:rPr>
              <a:t>Paper Submission: February 29, 2024</a:t>
            </a:r>
            <a:endParaRPr>
              <a:solidFill>
                <a:srgbClr val="050505"/>
              </a:solidFill>
              <a:highlight>
                <a:srgbClr val="FFFFFF"/>
              </a:highlight>
            </a:endParaRPr>
          </a:p>
          <a:p>
            <a:pPr indent="0" lvl="0" marL="0" rtl="0" algn="l">
              <a:spcBef>
                <a:spcPts val="1200"/>
              </a:spcBef>
              <a:spcAft>
                <a:spcPts val="0"/>
              </a:spcAft>
              <a:buClr>
                <a:schemeClr val="dk1"/>
              </a:buClr>
              <a:buSzPct val="61111"/>
              <a:buFont typeface="Arial"/>
              <a:buNone/>
            </a:pPr>
            <a:r>
              <a:rPr lang="en">
                <a:solidFill>
                  <a:srgbClr val="050505"/>
                </a:solidFill>
                <a:highlight>
                  <a:srgbClr val="FFFFFF"/>
                </a:highlight>
              </a:rPr>
              <a:t>Authors Notification: March 14, 2024</a:t>
            </a:r>
            <a:endParaRPr>
              <a:solidFill>
                <a:srgbClr val="050505"/>
              </a:solidFill>
              <a:highlight>
                <a:srgbClr val="FFFFFF"/>
              </a:highlight>
            </a:endParaRPr>
          </a:p>
          <a:p>
            <a:pPr indent="0" lvl="0" marL="0" rtl="0" algn="l">
              <a:spcBef>
                <a:spcPts val="1200"/>
              </a:spcBef>
              <a:spcAft>
                <a:spcPts val="1200"/>
              </a:spcAft>
              <a:buNone/>
            </a:pPr>
            <a:r>
              <a:rPr lang="en">
                <a:solidFill>
                  <a:srgbClr val="050505"/>
                </a:solidFill>
                <a:highlight>
                  <a:srgbClr val="FFFFFF"/>
                </a:highlight>
              </a:rPr>
              <a:t>Camera Ready and Registration: March 22, 2024</a:t>
            </a:r>
            <a:r>
              <a:rPr lang="en"/>
              <a:t> </a:t>
            </a:r>
            <a:endParaRPr/>
          </a:p>
        </p:txBody>
      </p:sp>
      <p:pic>
        <p:nvPicPr>
          <p:cNvPr id="235" name="Google Shape;235;p39">
            <a:hlinkClick r:id="rId4"/>
          </p:cNvPr>
          <p:cNvPicPr preferRelativeResize="0"/>
          <p:nvPr/>
        </p:nvPicPr>
        <p:blipFill>
          <a:blip r:embed="rId5">
            <a:alphaModFix/>
          </a:blip>
          <a:stretch>
            <a:fillRect/>
          </a:stretch>
        </p:blipFill>
        <p:spPr>
          <a:xfrm>
            <a:off x="5472244" y="0"/>
            <a:ext cx="3671761"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EngageVR and Lenovo </a:t>
            </a:r>
            <a:endParaRPr/>
          </a:p>
        </p:txBody>
      </p:sp>
      <p:sp>
        <p:nvSpPr>
          <p:cNvPr id="241" name="Google Shape;241;p4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en" u="sng">
                <a:solidFill>
                  <a:schemeClr val="hlink"/>
                </a:solidFill>
                <a:highlight>
                  <a:srgbClr val="F2F2F2"/>
                </a:highlight>
                <a:hlinkClick r:id="rId3"/>
              </a:rPr>
              <a:t>Engage</a:t>
            </a:r>
            <a:r>
              <a:rPr lang="en">
                <a:solidFill>
                  <a:srgbClr val="1B1C37"/>
                </a:solidFill>
                <a:highlight>
                  <a:srgbClr val="F2F2F2"/>
                </a:highlight>
              </a:rPr>
              <a:t> is an enterprise education focused platform, creating content using unique tools for their own use cases (</a:t>
            </a:r>
            <a:r>
              <a:rPr lang="en" u="sng">
                <a:solidFill>
                  <a:schemeClr val="hlink"/>
                </a:solidFill>
                <a:highlight>
                  <a:srgbClr val="F2F2F2"/>
                </a:highlight>
                <a:hlinkClick r:id="rId4"/>
              </a:rPr>
              <a:t>Middlemiss, 2024</a:t>
            </a:r>
            <a:r>
              <a:rPr lang="en">
                <a:solidFill>
                  <a:srgbClr val="1B1C37"/>
                </a:solidFill>
                <a:highlight>
                  <a:srgbClr val="F2F2F2"/>
                </a:highlight>
              </a:rPr>
              <a:t>)</a:t>
            </a:r>
            <a:endParaRPr>
              <a:solidFill>
                <a:srgbClr val="1B1C37"/>
              </a:solidFill>
              <a:highlight>
                <a:srgbClr val="F2F2F2"/>
              </a:highlight>
            </a:endParaRPr>
          </a:p>
          <a:p>
            <a:pPr indent="0" lvl="0" marL="0" rtl="0" algn="l">
              <a:spcBef>
                <a:spcPts val="1200"/>
              </a:spcBef>
              <a:spcAft>
                <a:spcPts val="1200"/>
              </a:spcAft>
              <a:buClr>
                <a:schemeClr val="dk1"/>
              </a:buClr>
              <a:buSzPts val="1100"/>
              <a:buFont typeface="Arial"/>
              <a:buNone/>
            </a:pPr>
            <a:r>
              <a:rPr lang="en">
                <a:solidFill>
                  <a:srgbClr val="1B1C37"/>
                </a:solidFill>
                <a:highlight>
                  <a:srgbClr val="F2F2F2"/>
                </a:highlight>
              </a:rPr>
              <a:t>Virtual worlds (EngageVR) + hardware (</a:t>
            </a:r>
            <a:r>
              <a:rPr lang="en" u="sng">
                <a:solidFill>
                  <a:schemeClr val="hlink"/>
                </a:solidFill>
                <a:highlight>
                  <a:srgbClr val="F2F2F2"/>
                </a:highlight>
                <a:hlinkClick r:id="rId5"/>
              </a:rPr>
              <a:t>Lenovo</a:t>
            </a:r>
            <a:r>
              <a:rPr lang="en">
                <a:solidFill>
                  <a:srgbClr val="1B1C37"/>
                </a:solidFill>
                <a:highlight>
                  <a:srgbClr val="F2F2F2"/>
                </a:highlight>
              </a:rPr>
              <a:t>) = Simplifying XR</a:t>
            </a:r>
            <a:endParaRPr>
              <a:solidFill>
                <a:srgbClr val="1B1C37"/>
              </a:solidFill>
              <a:highlight>
                <a:srgbClr val="F2F2F2"/>
              </a:highlight>
            </a:endParaRPr>
          </a:p>
        </p:txBody>
      </p:sp>
      <p:pic>
        <p:nvPicPr>
          <p:cNvPr id="242" name="Google Shape;242;p40"/>
          <p:cNvPicPr preferRelativeResize="0"/>
          <p:nvPr/>
        </p:nvPicPr>
        <p:blipFill>
          <a:blip r:embed="rId6">
            <a:alphaModFix/>
          </a:blip>
          <a:stretch>
            <a:fillRect/>
          </a:stretch>
        </p:blipFill>
        <p:spPr>
          <a:xfrm>
            <a:off x="5410200" y="1170125"/>
            <a:ext cx="3248025" cy="1409700"/>
          </a:xfrm>
          <a:prstGeom prst="rect">
            <a:avLst/>
          </a:prstGeom>
          <a:noFill/>
          <a:ln>
            <a:noFill/>
          </a:ln>
        </p:spPr>
      </p:pic>
      <p:pic>
        <p:nvPicPr>
          <p:cNvPr id="243" name="Google Shape;243;p40"/>
          <p:cNvPicPr preferRelativeResize="0"/>
          <p:nvPr/>
        </p:nvPicPr>
        <p:blipFill>
          <a:blip r:embed="rId7">
            <a:alphaModFix/>
          </a:blip>
          <a:stretch>
            <a:fillRect/>
          </a:stretch>
        </p:blipFill>
        <p:spPr>
          <a:xfrm>
            <a:off x="5475123" y="2851506"/>
            <a:ext cx="3248025" cy="18347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Microsoft Mesh and Meta Quest</a:t>
            </a:r>
            <a:endParaRPr/>
          </a:p>
        </p:txBody>
      </p:sp>
      <p:sp>
        <p:nvSpPr>
          <p:cNvPr id="249" name="Google Shape;249;p41"/>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ighlight>
                  <a:srgbClr val="FFFFFF"/>
                </a:highlight>
                <a:hlinkClick r:id="rId3"/>
              </a:rPr>
              <a:t>Microsoft Mesh</a:t>
            </a:r>
            <a:r>
              <a:rPr lang="en">
                <a:solidFill>
                  <a:srgbClr val="1C2B33"/>
                </a:solidFill>
                <a:highlight>
                  <a:srgbClr val="FFFFFF"/>
                </a:highlight>
              </a:rPr>
              <a:t> now available on </a:t>
            </a:r>
            <a:r>
              <a:rPr lang="en" u="sng">
                <a:solidFill>
                  <a:schemeClr val="hlink"/>
                </a:solidFill>
                <a:highlight>
                  <a:srgbClr val="FFFFFF"/>
                </a:highlight>
                <a:hlinkClick r:id="rId4"/>
              </a:rPr>
              <a:t>Meta Quest</a:t>
            </a:r>
            <a:endParaRPr/>
          </a:p>
        </p:txBody>
      </p:sp>
      <p:pic>
        <p:nvPicPr>
          <p:cNvPr id="250" name="Google Shape;250;p41"/>
          <p:cNvPicPr preferRelativeResize="0"/>
          <p:nvPr/>
        </p:nvPicPr>
        <p:blipFill>
          <a:blip r:embed="rId5">
            <a:alphaModFix/>
          </a:blip>
          <a:stretch>
            <a:fillRect/>
          </a:stretch>
        </p:blipFill>
        <p:spPr>
          <a:xfrm>
            <a:off x="4724400" y="1170125"/>
            <a:ext cx="4267201" cy="34204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152400" y="152400"/>
            <a:ext cx="8991600" cy="42345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AI metaverse for personalized learning</a:t>
            </a:r>
            <a:endParaRPr/>
          </a:p>
        </p:txBody>
      </p:sp>
      <p:sp>
        <p:nvSpPr>
          <p:cNvPr id="256" name="Google Shape;256;p42"/>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0" lvl="0" marL="0" rtl="0" algn="l">
              <a:spcBef>
                <a:spcPts val="2400"/>
              </a:spcBef>
              <a:spcAft>
                <a:spcPts val="0"/>
              </a:spcAft>
              <a:buClr>
                <a:schemeClr val="dk1"/>
              </a:buClr>
              <a:buSzPts val="1100"/>
              <a:buFont typeface="Arial"/>
              <a:buNone/>
            </a:pPr>
            <a:r>
              <a:rPr lang="en" u="sng">
                <a:solidFill>
                  <a:schemeClr val="hlink"/>
                </a:solidFill>
                <a:highlight>
                  <a:srgbClr val="FFFFFF"/>
                </a:highlight>
                <a:hlinkClick r:id="rId4"/>
              </a:rPr>
              <a:t>AI metaverse education</a:t>
            </a:r>
            <a:r>
              <a:rPr lang="en">
                <a:solidFill>
                  <a:schemeClr val="dk1"/>
                </a:solidFill>
                <a:highlight>
                  <a:srgbClr val="FFFFFF"/>
                </a:highlight>
              </a:rPr>
              <a:t> is a form of online education that uses AI to create, deliver, and assess learning experiences in the metaverse. </a:t>
            </a:r>
            <a:endParaRPr>
              <a:solidFill>
                <a:schemeClr val="dk1"/>
              </a:solidFill>
              <a:highlight>
                <a:srgbClr val="FFFFFF"/>
              </a:highlight>
            </a:endParaRPr>
          </a:p>
          <a:p>
            <a:pPr indent="0" lvl="0" marL="0" rtl="0" algn="l">
              <a:spcBef>
                <a:spcPts val="2400"/>
              </a:spcBef>
              <a:spcAft>
                <a:spcPts val="0"/>
              </a:spcAft>
              <a:buClr>
                <a:schemeClr val="dk1"/>
              </a:buClr>
              <a:buSzPts val="1100"/>
              <a:buFont typeface="Arial"/>
              <a:buNone/>
            </a:pPr>
            <a:r>
              <a:rPr lang="en">
                <a:solidFill>
                  <a:schemeClr val="dk1"/>
                </a:solidFill>
                <a:highlight>
                  <a:srgbClr val="FFFFFF"/>
                </a:highlight>
              </a:rPr>
              <a:t>The metaverse is a term that refers to a shared, persistent, and interactive virtual world that can be accessed by multiple users through various devices. </a:t>
            </a:r>
            <a:endParaRPr>
              <a:solidFill>
                <a:schemeClr val="dk1"/>
              </a:solidFill>
              <a:highlight>
                <a:srgbClr val="FFFFFF"/>
              </a:highlight>
            </a:endParaRPr>
          </a:p>
          <a:p>
            <a:pPr indent="0" lvl="0" marL="0" rtl="0" algn="l">
              <a:spcBef>
                <a:spcPts val="2400"/>
              </a:spcBef>
              <a:spcAft>
                <a:spcPts val="0"/>
              </a:spcAft>
              <a:buClr>
                <a:schemeClr val="dk1"/>
              </a:buClr>
              <a:buSzPts val="1100"/>
              <a:buFont typeface="Arial"/>
              <a:buNone/>
            </a:pPr>
            <a:r>
              <a:rPr b="1" lang="en">
                <a:solidFill>
                  <a:schemeClr val="dk1"/>
                </a:solidFill>
                <a:highlight>
                  <a:srgbClr val="FFFFFF"/>
                </a:highlight>
              </a:rPr>
              <a:t>AI metaverse education</a:t>
            </a:r>
            <a:r>
              <a:rPr lang="en">
                <a:solidFill>
                  <a:schemeClr val="dk1"/>
                </a:solidFill>
                <a:highlight>
                  <a:srgbClr val="FFFFFF"/>
                </a:highlight>
              </a:rPr>
              <a:t> can leverage the features of the metaverse, such as 3D graphics, spatial audio, avatars, and social interactions, to create immersive and engaging learning scenarios that can be tailored to the needs and preferences of each learner.</a:t>
            </a:r>
            <a:endParaRPr b="1">
              <a:solidFill>
                <a:schemeClr val="dk1"/>
              </a:solidFill>
            </a:endParaRPr>
          </a:p>
          <a:p>
            <a:pPr indent="0" lvl="0" marL="0" rtl="0" algn="l">
              <a:spcBef>
                <a:spcPts val="600"/>
              </a:spcBef>
              <a:spcAft>
                <a:spcPts val="12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a:t>
            </a:r>
            <a:r>
              <a:rPr lang="en" u="sng">
                <a:solidFill>
                  <a:schemeClr val="hlink"/>
                </a:solidFill>
                <a:hlinkClick r:id="rId3"/>
              </a:rPr>
              <a:t>convergence between Immersive (XR) and AI</a:t>
            </a:r>
            <a:endParaRPr/>
          </a:p>
        </p:txBody>
      </p:sp>
      <p:sp>
        <p:nvSpPr>
          <p:cNvPr id="262" name="Google Shape;262;p43"/>
          <p:cNvSpPr txBox="1"/>
          <p:nvPr>
            <p:ph idx="1" type="body"/>
          </p:nvPr>
        </p:nvSpPr>
        <p:spPr>
          <a:xfrm>
            <a:off x="311700" y="9573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4"/>
              </a:rPr>
              <a:t>An example for the convergence of AI and XR</a:t>
            </a:r>
            <a:r>
              <a:rPr lang="en"/>
              <a:t>: </a:t>
            </a:r>
            <a:endParaRPr/>
          </a:p>
          <a:p>
            <a:pPr indent="0" lvl="0" marL="0" rtl="0" algn="l">
              <a:spcBef>
                <a:spcPts val="1200"/>
              </a:spcBef>
              <a:spcAft>
                <a:spcPts val="0"/>
              </a:spcAft>
              <a:buNone/>
            </a:pPr>
            <a:r>
              <a:rPr lang="en">
                <a:solidFill>
                  <a:schemeClr val="dk1"/>
                </a:solidFill>
                <a:highlight>
                  <a:srgbClr val="FFFFFF"/>
                </a:highlight>
              </a:rPr>
              <a:t>MedivisAR, </a:t>
            </a:r>
            <a:br>
              <a:rPr lang="en">
                <a:solidFill>
                  <a:schemeClr val="dk1"/>
                </a:solidFill>
                <a:highlight>
                  <a:srgbClr val="FFFFFF"/>
                </a:highlight>
              </a:rPr>
            </a:br>
            <a:r>
              <a:rPr lang="en">
                <a:solidFill>
                  <a:schemeClr val="dk1"/>
                </a:solidFill>
                <a:highlight>
                  <a:srgbClr val="FFFFFF"/>
                </a:highlight>
              </a:rPr>
              <a:t>an </a:t>
            </a:r>
            <a:r>
              <a:rPr lang="en" u="sng">
                <a:solidFill>
                  <a:schemeClr val="hlink"/>
                </a:solidFill>
                <a:highlight>
                  <a:srgbClr val="FFFFFF"/>
                </a:highlight>
                <a:hlinkClick r:id="rId5"/>
              </a:rPr>
              <a:t>FDA</a:t>
            </a:r>
            <a:r>
              <a:rPr lang="en">
                <a:solidFill>
                  <a:schemeClr val="dk1"/>
                </a:solidFill>
                <a:highlight>
                  <a:srgbClr val="FFFFFF"/>
                </a:highlight>
              </a:rPr>
              <a:t>-cleared, </a:t>
            </a:r>
            <a:br>
              <a:rPr lang="en">
                <a:solidFill>
                  <a:schemeClr val="dk1"/>
                </a:solidFill>
                <a:highlight>
                  <a:srgbClr val="FFFFFF"/>
                </a:highlight>
              </a:rPr>
            </a:br>
            <a:r>
              <a:rPr lang="en">
                <a:solidFill>
                  <a:schemeClr val="dk1"/>
                </a:solidFill>
                <a:highlight>
                  <a:srgbClr val="FFFFFF"/>
                </a:highlight>
              </a:rPr>
              <a:t>AI-powered, </a:t>
            </a:r>
            <a:br>
              <a:rPr lang="en">
                <a:solidFill>
                  <a:schemeClr val="dk1"/>
                </a:solidFill>
                <a:highlight>
                  <a:srgbClr val="FFFFFF"/>
                </a:highlight>
              </a:rPr>
            </a:br>
            <a:r>
              <a:rPr lang="en">
                <a:solidFill>
                  <a:schemeClr val="dk1"/>
                </a:solidFill>
                <a:highlight>
                  <a:srgbClr val="FFFFFF"/>
                </a:highlight>
              </a:rPr>
              <a:t>AR platform </a:t>
            </a:r>
            <a:br>
              <a:rPr lang="en">
                <a:solidFill>
                  <a:schemeClr val="dk1"/>
                </a:solidFill>
                <a:highlight>
                  <a:srgbClr val="FFFFFF"/>
                </a:highlight>
              </a:rPr>
            </a:br>
            <a:r>
              <a:rPr lang="en">
                <a:solidFill>
                  <a:schemeClr val="dk1"/>
                </a:solidFill>
                <a:highlight>
                  <a:srgbClr val="FFFFFF"/>
                </a:highlight>
              </a:rPr>
              <a:t>for surgeries.</a:t>
            </a:r>
            <a:endParaRPr>
              <a:solidFill>
                <a:schemeClr val="dk1"/>
              </a:solidFill>
              <a:highlight>
                <a:srgbClr val="FFFFFF"/>
              </a:highlight>
            </a:endParaRPr>
          </a:p>
          <a:p>
            <a:pPr indent="0" lvl="0" marL="0" rtl="0" algn="l">
              <a:spcBef>
                <a:spcPts val="1200"/>
              </a:spcBef>
              <a:spcAft>
                <a:spcPts val="1200"/>
              </a:spcAft>
              <a:buNone/>
            </a:pPr>
            <a:r>
              <a:rPr lang="en">
                <a:solidFill>
                  <a:schemeClr val="dk1"/>
                </a:solidFill>
                <a:highlight>
                  <a:srgbClr val="FFFFFF"/>
                </a:highlight>
              </a:rPr>
              <a:t>View video: </a:t>
            </a:r>
            <a:r>
              <a:rPr lang="en" u="sng">
                <a:solidFill>
                  <a:schemeClr val="hlink"/>
                </a:solidFill>
                <a:highlight>
                  <a:srgbClr val="FFFFFF"/>
                </a:highlight>
                <a:hlinkClick r:id="rId6"/>
              </a:rPr>
              <a:t>https://twitter.com/MGalvosas/status/1748700907049746794</a:t>
            </a:r>
            <a:r>
              <a:rPr lang="en">
                <a:solidFill>
                  <a:schemeClr val="dk1"/>
                </a:solidFill>
                <a:highlight>
                  <a:srgbClr val="FFFFFF"/>
                </a:highlight>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a:t>
            </a:r>
            <a:endParaRPr/>
          </a:p>
        </p:txBody>
      </p:sp>
      <p:pic>
        <p:nvPicPr>
          <p:cNvPr id="268" name="Google Shape;268;p44"/>
          <p:cNvPicPr preferRelativeResize="0"/>
          <p:nvPr/>
        </p:nvPicPr>
        <p:blipFill>
          <a:blip r:embed="rId3">
            <a:alphaModFix/>
          </a:blip>
          <a:stretch>
            <a:fillRect/>
          </a:stretch>
        </p:blipFill>
        <p:spPr>
          <a:xfrm>
            <a:off x="0" y="1322513"/>
            <a:ext cx="6368292" cy="3820976"/>
          </a:xfrm>
          <a:prstGeom prst="rect">
            <a:avLst/>
          </a:prstGeom>
          <a:noFill/>
          <a:ln>
            <a:noFill/>
          </a:ln>
        </p:spPr>
      </p:pic>
      <p:pic>
        <p:nvPicPr>
          <p:cNvPr id="269" name="Google Shape;269;p44"/>
          <p:cNvPicPr preferRelativeResize="0"/>
          <p:nvPr/>
        </p:nvPicPr>
        <p:blipFill>
          <a:blip r:embed="rId4">
            <a:alphaModFix/>
          </a:blip>
          <a:stretch>
            <a:fillRect/>
          </a:stretch>
        </p:blipFill>
        <p:spPr>
          <a:xfrm>
            <a:off x="4860375" y="0"/>
            <a:ext cx="4332976" cy="2437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intersection of AI and the rest</a:t>
            </a:r>
            <a:endParaRPr/>
          </a:p>
        </p:txBody>
      </p:sp>
      <p:sp>
        <p:nvSpPr>
          <p:cNvPr id="275" name="Google Shape;275;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t>
            </a:r>
            <a:r>
              <a:rPr lang="en"/>
              <a:t>he potential of </a:t>
            </a:r>
            <a:endParaRPr/>
          </a:p>
          <a:p>
            <a:pPr indent="0" lvl="0" marL="0" rtl="0" algn="l">
              <a:spcBef>
                <a:spcPts val="1200"/>
              </a:spcBef>
              <a:spcAft>
                <a:spcPts val="0"/>
              </a:spcAft>
              <a:buNone/>
            </a:pPr>
            <a:r>
              <a:rPr lang="en"/>
              <a:t>AI and immersive technologies using </a:t>
            </a:r>
            <a:endParaRPr/>
          </a:p>
          <a:p>
            <a:pPr indent="0" lvl="0" marL="0" rtl="0" algn="l">
              <a:spcBef>
                <a:spcPts val="1200"/>
              </a:spcBef>
              <a:spcAft>
                <a:spcPts val="0"/>
              </a:spcAft>
              <a:buNone/>
            </a:pPr>
            <a:r>
              <a:rPr lang="en"/>
              <a:t>gaming and </a:t>
            </a:r>
            <a:r>
              <a:rPr lang="en"/>
              <a:t>gamification</a:t>
            </a:r>
            <a:r>
              <a:rPr lang="en"/>
              <a:t> and transliteracy </a:t>
            </a:r>
            <a:endParaRPr/>
          </a:p>
          <a:p>
            <a:pPr indent="0" lvl="0" marL="0" rtl="0" algn="l">
              <a:spcBef>
                <a:spcPts val="1200"/>
              </a:spcBef>
              <a:spcAft>
                <a:spcPts val="0"/>
              </a:spcAft>
              <a:buNone/>
            </a:pPr>
            <a:r>
              <a:rPr lang="en"/>
              <a:t>to transform education </a:t>
            </a:r>
            <a:endParaRPr/>
          </a:p>
          <a:p>
            <a:pPr indent="0" lvl="0" marL="0" rtl="0" algn="l">
              <a:spcBef>
                <a:spcPts val="1200"/>
              </a:spcBef>
              <a:spcAft>
                <a:spcPts val="0"/>
              </a:spcAft>
              <a:buNone/>
            </a:pPr>
            <a:r>
              <a:rPr lang="en"/>
              <a:t>by personalizing learning experiences, </a:t>
            </a:r>
            <a:endParaRPr/>
          </a:p>
          <a:p>
            <a:pPr indent="0" lvl="0" marL="0" rtl="0" algn="l">
              <a:spcBef>
                <a:spcPts val="1200"/>
              </a:spcBef>
              <a:spcAft>
                <a:spcPts val="0"/>
              </a:spcAft>
              <a:buNone/>
            </a:pPr>
            <a:r>
              <a:rPr lang="en"/>
              <a:t>making learning more accessible, and </a:t>
            </a:r>
            <a:endParaRPr/>
          </a:p>
          <a:p>
            <a:pPr indent="0" lvl="0" marL="0" rtl="0" algn="l">
              <a:spcBef>
                <a:spcPts val="1200"/>
              </a:spcBef>
              <a:spcAft>
                <a:spcPts val="1200"/>
              </a:spcAft>
              <a:buNone/>
            </a:pPr>
            <a:r>
              <a:rPr lang="en"/>
              <a:t>enhancing student engagement and motivation (</a:t>
            </a:r>
            <a:r>
              <a:rPr lang="en" u="sng">
                <a:solidFill>
                  <a:schemeClr val="hlink"/>
                </a:solidFill>
                <a:hlinkClick r:id="rId3"/>
              </a:rPr>
              <a:t>Martin, 2023</a:t>
            </a:r>
            <a:r>
              <a:rPr lang="en"/>
              <a:t>)</a:t>
            </a:r>
            <a:endParaRPr/>
          </a:p>
        </p:txBody>
      </p:sp>
      <p:pic>
        <p:nvPicPr>
          <p:cNvPr id="276" name="Google Shape;276;p45"/>
          <p:cNvPicPr preferRelativeResize="0"/>
          <p:nvPr/>
        </p:nvPicPr>
        <p:blipFill>
          <a:blip r:embed="rId4">
            <a:alphaModFix/>
          </a:blip>
          <a:stretch>
            <a:fillRect/>
          </a:stretch>
        </p:blipFill>
        <p:spPr>
          <a:xfrm>
            <a:off x="4811025" y="1152475"/>
            <a:ext cx="4332976" cy="24373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6"/>
          <p:cNvSpPr txBox="1"/>
          <p:nvPr>
            <p:ph type="title"/>
          </p:nvPr>
        </p:nvSpPr>
        <p:spPr>
          <a:xfrm>
            <a:off x="311700" y="445025"/>
            <a:ext cx="866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Game-based Learning with AI and Immersive Technologies</a:t>
            </a:r>
            <a:endParaRPr sz="1200">
              <a:solidFill>
                <a:srgbClr val="E8E8E6"/>
              </a:solidFill>
              <a:highlight>
                <a:srgbClr val="1F1F1D"/>
              </a:highlight>
              <a:latin typeface="Roboto"/>
              <a:ea typeface="Roboto"/>
              <a:cs typeface="Roboto"/>
              <a:sym typeface="Roboto"/>
            </a:endParaRPr>
          </a:p>
          <a:p>
            <a:pPr indent="0" lvl="0" marL="0" rtl="0" algn="l">
              <a:spcBef>
                <a:spcPts val="0"/>
              </a:spcBef>
              <a:spcAft>
                <a:spcPts val="0"/>
              </a:spcAft>
              <a:buNone/>
            </a:pPr>
            <a:r>
              <a:t/>
            </a:r>
            <a:endParaRPr/>
          </a:p>
        </p:txBody>
      </p:sp>
      <p:sp>
        <p:nvSpPr>
          <p:cNvPr id="282" name="Google Shape;282;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AI is revolutionizing the gaming industry, creating immersive and realistic experiences (</a:t>
            </a:r>
            <a:r>
              <a:rPr lang="en" u="sng">
                <a:solidFill>
                  <a:schemeClr val="hlink"/>
                </a:solidFill>
                <a:hlinkClick r:id="rId3"/>
              </a:rPr>
              <a:t>NexGen Solutions Group, 2023</a:t>
            </a:r>
            <a:r>
              <a:rPr lang="en"/>
              <a:t>).</a:t>
            </a:r>
            <a:endParaRPr/>
          </a:p>
          <a:p>
            <a:pPr indent="-342900" lvl="0" marL="457200" rtl="0" algn="l">
              <a:spcBef>
                <a:spcPts val="0"/>
              </a:spcBef>
              <a:spcAft>
                <a:spcPts val="0"/>
              </a:spcAft>
              <a:buSzPts val="1800"/>
              <a:buChar char="●"/>
            </a:pPr>
            <a:r>
              <a:rPr lang="en"/>
              <a:t>Game-Based Learning (GBL) with immersive technologies is effectively used for teaching and learning various subjects such as mathematics, foreign languages, and physics (</a:t>
            </a:r>
            <a:r>
              <a:rPr lang="en" u="sng">
                <a:solidFill>
                  <a:schemeClr val="hlink"/>
                </a:solidFill>
                <a:hlinkClick r:id="rId4"/>
              </a:rPr>
              <a:t>Dyulicheva et al, 2021</a:t>
            </a:r>
            <a:r>
              <a:rPr lang="en"/>
              <a:t>)</a:t>
            </a:r>
            <a:r>
              <a:rPr lang="en"/>
              <a:t>.</a:t>
            </a:r>
            <a:endParaRPr/>
          </a:p>
          <a:p>
            <a:pPr indent="-342900" lvl="0" marL="457200" rtl="0" algn="l">
              <a:spcBef>
                <a:spcPts val="0"/>
              </a:spcBef>
              <a:spcAft>
                <a:spcPts val="0"/>
              </a:spcAft>
              <a:buSzPts val="1800"/>
              <a:buChar char="●"/>
            </a:pPr>
            <a:r>
              <a:rPr lang="en"/>
              <a:t>AI is being leveraged to design games that take into account individual preferences and provide customized, adaptive learning paths, making education a fun endeavor.</a:t>
            </a:r>
            <a:endParaRPr sz="1200">
              <a:solidFill>
                <a:srgbClr val="E8E8E6"/>
              </a:solidFill>
              <a:highlight>
                <a:srgbClr val="1F1F1D"/>
              </a:highlight>
              <a:latin typeface="Roboto"/>
              <a:ea typeface="Roboto"/>
              <a:cs typeface="Roboto"/>
              <a:sym typeface="Roboto"/>
            </a:endParaRPr>
          </a:p>
          <a:p>
            <a:pPr indent="0" lvl="0" marL="0" rtl="0" algn="l">
              <a:spcBef>
                <a:spcPts val="150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Adaptive Gaming Learning Environments</a:t>
            </a:r>
            <a:endParaRPr/>
          </a:p>
        </p:txBody>
      </p:sp>
      <p:sp>
        <p:nvSpPr>
          <p:cNvPr id="288" name="Google Shape;288;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AI is used to adapt content on the fly based on users' performance and feedback in immersive learning experiences. </a:t>
            </a:r>
            <a:endParaRPr/>
          </a:p>
          <a:p>
            <a:pPr indent="-342900" lvl="0" marL="457200" rtl="0" algn="l">
              <a:spcBef>
                <a:spcPts val="0"/>
              </a:spcBef>
              <a:spcAft>
                <a:spcPts val="0"/>
              </a:spcAft>
              <a:buSzPts val="1800"/>
              <a:buChar char="●"/>
            </a:pPr>
            <a:r>
              <a:rPr lang="en"/>
              <a:t>Educators and instructional designers must balance the benefits of technology with the essence of education.  </a:t>
            </a:r>
            <a:endParaRPr/>
          </a:p>
          <a:p>
            <a:pPr indent="-342900" lvl="0" marL="457200" rtl="0" algn="l">
              <a:spcBef>
                <a:spcPts val="0"/>
              </a:spcBef>
              <a:spcAft>
                <a:spcPts val="0"/>
              </a:spcAft>
              <a:buSzPts val="1800"/>
              <a:buChar char="●"/>
            </a:pPr>
            <a:r>
              <a:rPr lang="en"/>
              <a:t>The potential is to develop immersive learning that not only informs but is also inclusive, engaging and tailored to individual learners (</a:t>
            </a:r>
            <a:r>
              <a:rPr lang="en" u="sng">
                <a:solidFill>
                  <a:schemeClr val="hlink"/>
                </a:solidFill>
                <a:hlinkClick r:id="rId3"/>
              </a:rPr>
              <a:t>Digital Learning Institute, 2023</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4" name="Google Shape;294;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5" name="Google Shape;295;p48">
            <a:hlinkClick r:id="rId3"/>
          </p:cNvPr>
          <p:cNvPicPr preferRelativeResize="0"/>
          <p:nvPr/>
        </p:nvPicPr>
        <p:blipFill>
          <a:blip r:embed="rId4">
            <a:alphaModFix/>
          </a:blip>
          <a:stretch>
            <a:fillRect/>
          </a:stretch>
        </p:blipFill>
        <p:spPr>
          <a:xfrm>
            <a:off x="0" y="480793"/>
            <a:ext cx="9144001" cy="41819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49">
            <a:hlinkClick r:id="rId3"/>
          </p:cNvPr>
          <p:cNvPicPr preferRelativeResize="0"/>
          <p:nvPr/>
        </p:nvPicPr>
        <p:blipFill>
          <a:blip r:embed="rId4">
            <a:alphaModFix/>
          </a:blip>
          <a:stretch>
            <a:fillRect/>
          </a:stretch>
        </p:blipFill>
        <p:spPr>
          <a:xfrm>
            <a:off x="1116774" y="0"/>
            <a:ext cx="6910453"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50">
            <a:hlinkClick r:id="rId3"/>
          </p:cNvPr>
          <p:cNvPicPr preferRelativeResize="0"/>
          <p:nvPr/>
        </p:nvPicPr>
        <p:blipFill>
          <a:blip r:embed="rId4">
            <a:alphaModFix/>
          </a:blip>
          <a:stretch>
            <a:fillRect/>
          </a:stretch>
        </p:blipFill>
        <p:spPr>
          <a:xfrm>
            <a:off x="981600" y="0"/>
            <a:ext cx="718080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Literacy (#ailiteracy)</a:t>
            </a:r>
            <a:endParaRPr/>
          </a:p>
        </p:txBody>
      </p:sp>
      <p:sp>
        <p:nvSpPr>
          <p:cNvPr id="311" name="Google Shape;311;p51"/>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lang="en"/>
              <a:t>an AI literacy session for first-year students in an academic library</a:t>
            </a:r>
            <a:endParaRPr/>
          </a:p>
          <a:p>
            <a:pPr indent="-342900" lvl="0" marL="457200" rtl="0" algn="l">
              <a:spcBef>
                <a:spcPts val="1200"/>
              </a:spcBef>
              <a:spcAft>
                <a:spcPts val="0"/>
              </a:spcAft>
              <a:buSzPts val="1800"/>
              <a:buChar char="●"/>
            </a:pPr>
            <a:r>
              <a:rPr lang="en"/>
              <a:t>Understanding AI Basics:</a:t>
            </a:r>
            <a:endParaRPr/>
          </a:p>
          <a:p>
            <a:pPr indent="-330200" lvl="1" marL="914400" rtl="0" algn="l">
              <a:spcBef>
                <a:spcPts val="0"/>
              </a:spcBef>
              <a:spcAft>
                <a:spcPts val="0"/>
              </a:spcAft>
              <a:buSzPts val="1600"/>
              <a:buChar char="○"/>
            </a:pPr>
            <a:r>
              <a:rPr lang="en" sz="1600"/>
              <a:t>Explain what artificial intelligence (AI) is and how it is used in various applications, such as social media, online recommendations, and virtual assistants (e.g. </a:t>
            </a:r>
            <a:r>
              <a:rPr lang="en" sz="1600" u="sng">
                <a:solidFill>
                  <a:schemeClr val="hlink"/>
                </a:solidFill>
                <a:hlinkClick r:id="rId3"/>
              </a:rPr>
              <a:t>watch this video</a:t>
            </a:r>
            <a:r>
              <a:rPr lang="en" sz="1600"/>
              <a:t>)</a:t>
            </a:r>
            <a:endParaRPr sz="1600"/>
          </a:p>
          <a:p>
            <a:pPr indent="-342900" lvl="0" marL="457200" rtl="0" algn="l">
              <a:spcBef>
                <a:spcPts val="0"/>
              </a:spcBef>
              <a:spcAft>
                <a:spcPts val="0"/>
              </a:spcAft>
              <a:buSzPts val="1800"/>
              <a:buChar char="●"/>
            </a:pPr>
            <a:r>
              <a:rPr lang="en"/>
              <a:t>Ethical and Responsible AI Use:</a:t>
            </a:r>
            <a:endParaRPr/>
          </a:p>
          <a:p>
            <a:pPr indent="-330200" lvl="1" marL="914400" rtl="0" algn="l">
              <a:spcBef>
                <a:spcPts val="0"/>
              </a:spcBef>
              <a:spcAft>
                <a:spcPts val="0"/>
              </a:spcAft>
              <a:buSzPts val="1600"/>
              <a:buChar char="○"/>
            </a:pPr>
            <a:r>
              <a:rPr lang="en" sz="1600"/>
              <a:t>Emphasize the importance of ethical and responsible AI use, including the potential biases in AI systems and the consequences of AI bias (</a:t>
            </a:r>
            <a:r>
              <a:rPr lang="en" sz="1600" u="sng">
                <a:solidFill>
                  <a:schemeClr val="hlink"/>
                </a:solidFill>
                <a:hlinkClick r:id="rId4"/>
              </a:rPr>
              <a:t>video</a:t>
            </a:r>
            <a:r>
              <a:rPr lang="en" sz="1600"/>
              <a:t>)</a:t>
            </a:r>
            <a:endParaRPr sz="1600"/>
          </a:p>
          <a:p>
            <a:pPr indent="-342900" lvl="0" marL="457200" rtl="0" algn="l">
              <a:spcBef>
                <a:spcPts val="0"/>
              </a:spcBef>
              <a:spcAft>
                <a:spcPts val="0"/>
              </a:spcAft>
              <a:buSzPts val="1800"/>
              <a:buChar char="●"/>
            </a:pPr>
            <a:r>
              <a:rPr lang="en"/>
              <a:t>Practical Applications and Impact:</a:t>
            </a:r>
            <a:endParaRPr/>
          </a:p>
          <a:p>
            <a:pPr indent="-330200" lvl="1" marL="914400" rtl="0" algn="l">
              <a:spcBef>
                <a:spcPts val="0"/>
              </a:spcBef>
              <a:spcAft>
                <a:spcPts val="0"/>
              </a:spcAft>
              <a:buSzPts val="1600"/>
              <a:buChar char="○"/>
            </a:pPr>
            <a:r>
              <a:rPr lang="en" sz="1600"/>
              <a:t>Explore AI integration into daily life, its benefits, and its potential impact on various industries and professions.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About the naming ….</a:t>
            </a:r>
            <a:endParaRPr/>
          </a:p>
        </p:txBody>
      </p:sp>
      <p:sp>
        <p:nvSpPr>
          <p:cNvPr id="78" name="Google Shape;78;p16"/>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Games in Education: </a:t>
            </a:r>
            <a:br>
              <a:rPr lang="en"/>
            </a:br>
            <a:r>
              <a:rPr i="1" lang="en"/>
              <a:t>Play &gt;&gt;&gt; Games &gt;&gt;&gt; Serious Games &gt;&gt;&gt; </a:t>
            </a:r>
            <a:br>
              <a:rPr i="1" lang="en"/>
            </a:br>
            <a:r>
              <a:rPr lang="en"/>
              <a:t>&gt;&gt;&gt; </a:t>
            </a:r>
            <a:r>
              <a:rPr i="1" lang="en"/>
              <a:t>Game-Based Learning &gt;&gt;&gt; </a:t>
            </a:r>
            <a:br>
              <a:rPr i="1" lang="en"/>
            </a:br>
            <a:r>
              <a:rPr i="1" lang="en"/>
              <a:t>&gt;&gt;&gt; Digital Game-Based Learning</a:t>
            </a:r>
            <a:endParaRPr i="1"/>
          </a:p>
          <a:p>
            <a:pPr indent="-342900" lvl="0" marL="457200" rtl="0" algn="l">
              <a:spcBef>
                <a:spcPts val="0"/>
              </a:spcBef>
              <a:spcAft>
                <a:spcPts val="0"/>
              </a:spcAft>
              <a:buSzPts val="1800"/>
              <a:buChar char="●"/>
            </a:pPr>
            <a:r>
              <a:rPr lang="en" u="sng">
                <a:solidFill>
                  <a:schemeClr val="hlink"/>
                </a:solidFill>
                <a:hlinkClick r:id="rId3"/>
              </a:rPr>
              <a:t>Gamification</a:t>
            </a:r>
            <a:r>
              <a:rPr lang="en"/>
              <a:t> in Education</a:t>
            </a:r>
            <a:br>
              <a:rPr lang="en"/>
            </a:br>
            <a:r>
              <a:rPr i="1" lang="en"/>
              <a:t>Gamification refers to an educational approach that allows students to see their learning as a playful process and experience.</a:t>
            </a:r>
            <a:endParaRPr i="1"/>
          </a:p>
          <a:p>
            <a:pPr indent="-342900" lvl="0" marL="457200" rtl="0" algn="l">
              <a:spcBef>
                <a:spcPts val="0"/>
              </a:spcBef>
              <a:spcAft>
                <a:spcPts val="0"/>
              </a:spcAft>
              <a:buSzPts val="1800"/>
              <a:buChar char="●"/>
            </a:pPr>
            <a:r>
              <a:rPr lang="en" u="sng">
                <a:solidFill>
                  <a:schemeClr val="hlink"/>
                </a:solidFill>
                <a:hlinkClick r:id="rId4"/>
              </a:rPr>
              <a:t>GBL, Game Based Learning</a:t>
            </a:r>
            <a:r>
              <a:rPr lang="en"/>
              <a:t>:</a:t>
            </a:r>
            <a:br>
              <a:rPr lang="en"/>
            </a:br>
            <a:r>
              <a:rPr i="1" lang="en"/>
              <a:t>Game-based learning is an instructional method that allows students to experience, understand, and solve problems in the world of a particular subject, or system, from the inside.</a:t>
            </a:r>
            <a:endParaRPr/>
          </a:p>
        </p:txBody>
      </p:sp>
      <p:pic>
        <p:nvPicPr>
          <p:cNvPr id="79" name="Google Shape;79;p16"/>
          <p:cNvPicPr preferRelativeResize="0"/>
          <p:nvPr/>
        </p:nvPicPr>
        <p:blipFill>
          <a:blip r:embed="rId5">
            <a:alphaModFix/>
          </a:blip>
          <a:stretch>
            <a:fillRect/>
          </a:stretch>
        </p:blipFill>
        <p:spPr>
          <a:xfrm>
            <a:off x="5304500" y="152944"/>
            <a:ext cx="3653451" cy="2265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52">
            <a:hlinkClick r:id="rId3"/>
          </p:cNvPr>
          <p:cNvPicPr preferRelativeResize="0"/>
          <p:nvPr/>
        </p:nvPicPr>
        <p:blipFill>
          <a:blip r:embed="rId4">
            <a:alphaModFix/>
          </a:blip>
          <a:stretch>
            <a:fillRect/>
          </a:stretch>
        </p:blipFill>
        <p:spPr>
          <a:xfrm>
            <a:off x="76200" y="90450"/>
            <a:ext cx="8991600" cy="4976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53"/>
          <p:cNvPicPr preferRelativeResize="0"/>
          <p:nvPr/>
        </p:nvPicPr>
        <p:blipFill>
          <a:blip r:embed="rId3">
            <a:alphaModFix/>
          </a:blip>
          <a:stretch>
            <a:fillRect/>
          </a:stretch>
        </p:blipFill>
        <p:spPr>
          <a:xfrm>
            <a:off x="5819700" y="0"/>
            <a:ext cx="3324301" cy="1869925"/>
          </a:xfrm>
          <a:prstGeom prst="rect">
            <a:avLst/>
          </a:prstGeom>
          <a:noFill/>
          <a:ln>
            <a:noFill/>
          </a:ln>
        </p:spPr>
      </p:pic>
      <p:sp>
        <p:nvSpPr>
          <p:cNvPr id="322" name="Google Shape;322;p5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solidFill>
                  <a:schemeClr val="dk2"/>
                </a:solidFill>
              </a:rPr>
              <a:t>The role of librarians and info specialists</a:t>
            </a:r>
            <a:endParaRPr sz="2500"/>
          </a:p>
        </p:txBody>
      </p:sp>
      <p:pic>
        <p:nvPicPr>
          <p:cNvPr id="323" name="Google Shape;323;p53"/>
          <p:cNvPicPr preferRelativeResize="0"/>
          <p:nvPr/>
        </p:nvPicPr>
        <p:blipFill>
          <a:blip r:embed="rId4">
            <a:alphaModFix/>
          </a:blip>
          <a:stretch>
            <a:fillRect/>
          </a:stretch>
        </p:blipFill>
        <p:spPr>
          <a:xfrm>
            <a:off x="1" y="1270768"/>
            <a:ext cx="5819700" cy="387273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500">
                <a:solidFill>
                  <a:schemeClr val="dk2"/>
                </a:solidFill>
              </a:rPr>
              <a:t>The role of librarians and info specialists</a:t>
            </a:r>
            <a:endParaRPr sz="2500"/>
          </a:p>
        </p:txBody>
      </p:sp>
      <p:sp>
        <p:nvSpPr>
          <p:cNvPr id="329" name="Google Shape;329;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library serves as a hub in</a:t>
            </a:r>
            <a:r>
              <a:rPr lang="en"/>
              <a:t> </a:t>
            </a:r>
            <a:r>
              <a:rPr lang="en"/>
              <a:t>connecting</a:t>
            </a:r>
            <a:r>
              <a:rPr lang="en"/>
              <a:t> artificial intelligence (AI), immersive learning, transliteracy, and gaming and gamification.</a:t>
            </a:r>
            <a:endParaRPr/>
          </a:p>
          <a:p>
            <a:pPr indent="-342900" lvl="0" marL="457200" rtl="0" algn="l">
              <a:spcBef>
                <a:spcPts val="0"/>
              </a:spcBef>
              <a:spcAft>
                <a:spcPts val="0"/>
              </a:spcAft>
              <a:buSzPts val="1800"/>
              <a:buChar char="●"/>
            </a:pPr>
            <a:r>
              <a:rPr lang="en"/>
              <a:t>The library facilitates the adoption of emerging technologies, such as AI and gamification, by conducting long-term research and providing training for staff and faculty (</a:t>
            </a:r>
            <a:r>
              <a:rPr lang="en" u="sng">
                <a:solidFill>
                  <a:schemeClr val="hlink"/>
                </a:solidFill>
                <a:hlinkClick r:id="rId3"/>
              </a:rPr>
              <a:t>Miltenoff et al, 2015</a:t>
            </a:r>
            <a:r>
              <a:rPr lang="en"/>
              <a:t>). </a:t>
            </a:r>
            <a:endParaRPr/>
          </a:p>
          <a:p>
            <a:pPr indent="-342900" lvl="0" marL="457200" rtl="0" algn="l">
              <a:spcBef>
                <a:spcPts val="0"/>
              </a:spcBef>
              <a:spcAft>
                <a:spcPts val="0"/>
              </a:spcAft>
              <a:buSzPts val="1800"/>
              <a:buChar char="●"/>
            </a:pPr>
            <a:r>
              <a:rPr lang="en"/>
              <a:t>The academic library acts as a leader in promoting innovative and interactive learning approaches by integrating AI, immersive learning, transliteracy, and gaming and gamification into its services and resources.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Ethics</a:t>
            </a:r>
            <a:r>
              <a:rPr lang="en"/>
              <a:t> and AI literacy</a:t>
            </a:r>
            <a:endParaRPr/>
          </a:p>
        </p:txBody>
      </p:sp>
      <p:sp>
        <p:nvSpPr>
          <p:cNvPr id="335" name="Google Shape;335;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u="sng">
                <a:solidFill>
                  <a:schemeClr val="hlink"/>
                </a:solidFill>
                <a:hlinkClick r:id="rId4"/>
              </a:rPr>
              <a:t>Ethics, games, gamification</a:t>
            </a:r>
            <a:endParaRPr/>
          </a:p>
          <a:p>
            <a:pPr indent="-317500" lvl="1" marL="914400" rtl="0" algn="l">
              <a:spcBef>
                <a:spcPts val="0"/>
              </a:spcBef>
              <a:spcAft>
                <a:spcPts val="0"/>
              </a:spcAft>
              <a:buSzPts val="1400"/>
              <a:buChar char="○"/>
            </a:pPr>
            <a:r>
              <a:rPr lang="en" sz="1600"/>
              <a:t>Superficial Learning Experience, Cheating and Exploitation, Privacy and Data Security, Protecting Minors</a:t>
            </a:r>
            <a:endParaRPr/>
          </a:p>
          <a:p>
            <a:pPr indent="-342900" lvl="0" marL="457200" rtl="0" algn="l">
              <a:spcBef>
                <a:spcPts val="0"/>
              </a:spcBef>
              <a:spcAft>
                <a:spcPts val="0"/>
              </a:spcAft>
              <a:buSzPts val="1800"/>
              <a:buChar char="●"/>
            </a:pPr>
            <a:r>
              <a:rPr lang="en" u="sng">
                <a:solidFill>
                  <a:schemeClr val="hlink"/>
                </a:solidFill>
                <a:hlinkClick r:id="rId5"/>
              </a:rPr>
              <a:t>Ethics and transliteracy</a:t>
            </a:r>
            <a:endParaRPr/>
          </a:p>
          <a:p>
            <a:pPr indent="-317500" lvl="1" marL="914400" rtl="0" algn="l">
              <a:spcBef>
                <a:spcPts val="0"/>
              </a:spcBef>
              <a:spcAft>
                <a:spcPts val="0"/>
              </a:spcAft>
              <a:buSzPts val="1400"/>
              <a:buChar char="○"/>
            </a:pPr>
            <a:r>
              <a:rPr lang="en" sz="1600"/>
              <a:t>accountability, professional engagement with ethics, political conflict, and technological advances</a:t>
            </a:r>
            <a:endParaRPr/>
          </a:p>
          <a:p>
            <a:pPr indent="-342900" lvl="0" marL="457200" rtl="0" algn="l">
              <a:spcBef>
                <a:spcPts val="0"/>
              </a:spcBef>
              <a:spcAft>
                <a:spcPts val="0"/>
              </a:spcAft>
              <a:buSzPts val="1800"/>
              <a:buChar char="●"/>
            </a:pPr>
            <a:r>
              <a:rPr lang="en" u="sng">
                <a:solidFill>
                  <a:schemeClr val="hlink"/>
                </a:solidFill>
                <a:hlinkClick r:id="rId6"/>
              </a:rPr>
              <a:t>Ethics and immersive</a:t>
            </a:r>
            <a:endParaRPr/>
          </a:p>
          <a:p>
            <a:pPr indent="-317500" lvl="1" marL="914400" rtl="0" algn="l">
              <a:spcBef>
                <a:spcPts val="0"/>
              </a:spcBef>
              <a:spcAft>
                <a:spcPts val="0"/>
              </a:spcAft>
              <a:buSzPts val="1400"/>
              <a:buChar char="○"/>
            </a:pPr>
            <a:r>
              <a:rPr lang="en" sz="1600"/>
              <a:t>access, privacy, consent, harassment, reduction of users' autonomy, health problems, and the potential for creating lifelike virtual environments that could be used inappropriately.</a:t>
            </a:r>
            <a:endParaRPr/>
          </a:p>
          <a:p>
            <a:pPr indent="-342900" lvl="0" marL="457200" rtl="0" algn="l">
              <a:spcBef>
                <a:spcPts val="0"/>
              </a:spcBef>
              <a:spcAft>
                <a:spcPts val="0"/>
              </a:spcAft>
              <a:buSzPts val="1800"/>
              <a:buChar char="●"/>
            </a:pPr>
            <a:r>
              <a:rPr lang="en" u="sng">
                <a:solidFill>
                  <a:schemeClr val="hlink"/>
                </a:solidFill>
                <a:hlinkClick r:id="rId7"/>
              </a:rPr>
              <a:t>Ethics and artificial intelligence</a:t>
            </a:r>
            <a:endParaRPr/>
          </a:p>
          <a:p>
            <a:pPr indent="-304800" lvl="1" marL="914400" rtl="0" algn="l">
              <a:spcBef>
                <a:spcPts val="0"/>
              </a:spcBef>
              <a:spcAft>
                <a:spcPts val="0"/>
              </a:spcAft>
              <a:buSzPts val="1200"/>
              <a:buChar char="○"/>
            </a:pPr>
            <a:r>
              <a:rPr lang="en" sz="1600"/>
              <a:t>privacy and surveillance, bias and discrimination, </a:t>
            </a:r>
            <a:r>
              <a:rPr lang="en" sz="1600"/>
              <a:t>copyright</a:t>
            </a:r>
            <a:r>
              <a:rPr lang="en" sz="1600"/>
              <a:t>, the lack of transparency and accountability in AI systems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launches pilot public AI research program</a:t>
            </a:r>
            <a:endParaRPr b="1" sz="1700"/>
          </a:p>
          <a:p>
            <a:pPr indent="0" lvl="0" marL="0" rtl="0" algn="l">
              <a:spcBef>
                <a:spcPts val="0"/>
              </a:spcBef>
              <a:spcAft>
                <a:spcPts val="0"/>
              </a:spcAft>
              <a:buNone/>
            </a:pPr>
            <a:r>
              <a:t/>
            </a:r>
            <a:endParaRPr/>
          </a:p>
        </p:txBody>
      </p:sp>
      <p:sp>
        <p:nvSpPr>
          <p:cNvPr id="341" name="Google Shape;34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a:t>
            </a:r>
            <a:r>
              <a:rPr lang="en" u="sng">
                <a:solidFill>
                  <a:schemeClr val="hlink"/>
                </a:solidFill>
                <a:hlinkClick r:id="rId3"/>
              </a:rPr>
              <a:t>National Science Foundation</a:t>
            </a:r>
            <a:r>
              <a:rPr lang="en"/>
              <a:t> on Wednesday launched a two-year pilot for a shared AI research infrastructure, in a program mandated by the </a:t>
            </a:r>
            <a:r>
              <a:rPr lang="en" u="sng">
                <a:solidFill>
                  <a:schemeClr val="hlink"/>
                </a:solidFill>
                <a:hlinkClick r:id="rId4"/>
              </a:rPr>
              <a:t>White House executive order on AI</a:t>
            </a:r>
            <a:r>
              <a:rPr lang="en"/>
              <a:t>. </a:t>
            </a:r>
            <a:endParaRPr/>
          </a:p>
          <a:p>
            <a:pPr indent="-342900" lvl="0" marL="457200" rtl="0" algn="l">
              <a:spcBef>
                <a:spcPts val="0"/>
              </a:spcBef>
              <a:spcAft>
                <a:spcPts val="0"/>
              </a:spcAft>
              <a:buSzPts val="1800"/>
              <a:buChar char="-"/>
            </a:pPr>
            <a:r>
              <a:rPr lang="en"/>
              <a:t>The program is intended to enable the research community to pursue responsible and trustworthy innovation with safeguards that mitigate risks and potential harms, in alignment with the federal government's commitment to advancing and upholding the principles of safety, security and trust in AI development.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7"/>
          <p:cNvPicPr preferRelativeResize="0"/>
          <p:nvPr/>
        </p:nvPicPr>
        <p:blipFill>
          <a:blip r:embed="rId3">
            <a:alphaModFix/>
          </a:blip>
          <a:stretch>
            <a:fillRect/>
          </a:stretch>
        </p:blipFill>
        <p:spPr>
          <a:xfrm>
            <a:off x="838200" y="152400"/>
            <a:ext cx="7527561" cy="49911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p:nvPr/>
        </p:nvSpPr>
        <p:spPr>
          <a:xfrm>
            <a:off x="1340075" y="200675"/>
            <a:ext cx="3378900" cy="1026300"/>
          </a:xfrm>
          <a:prstGeom prst="bentArrow">
            <a:avLst>
              <a:gd fmla="val 25000" name="adj1"/>
              <a:gd fmla="val 25000" name="adj2"/>
              <a:gd fmla="val 25000" name="adj3"/>
              <a:gd fmla="val 8750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 name="Google Shape;352;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BIG Picture</a:t>
            </a:r>
            <a:endParaRPr/>
          </a:p>
        </p:txBody>
      </p:sp>
      <p:sp>
        <p:nvSpPr>
          <p:cNvPr id="353" name="Google Shape;353;p58"/>
          <p:cNvSpPr txBox="1"/>
          <p:nvPr>
            <p:ph idx="1" type="body"/>
          </p:nvPr>
        </p:nvSpPr>
        <p:spPr>
          <a:xfrm>
            <a:off x="311700" y="1152475"/>
            <a:ext cx="5879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a:t>
            </a:r>
            <a:r>
              <a:rPr b="1" lang="en"/>
              <a:t>all this</a:t>
            </a:r>
            <a:r>
              <a:rPr lang="en"/>
              <a:t> fits in the Big Picture</a:t>
            </a:r>
            <a:r>
              <a:rPr lang="en"/>
              <a:t>?</a:t>
            </a:r>
            <a:endParaRPr/>
          </a:p>
          <a:p>
            <a:pPr indent="-342900" lvl="0" marL="457200" rtl="0" algn="l">
              <a:spcBef>
                <a:spcPts val="1200"/>
              </a:spcBef>
              <a:spcAft>
                <a:spcPts val="0"/>
              </a:spcAft>
              <a:buSzPts val="1800"/>
              <a:buChar char="-"/>
            </a:pPr>
            <a:r>
              <a:rPr lang="en"/>
              <a:t>Immersive + AI (</a:t>
            </a:r>
            <a:r>
              <a:rPr lang="en" u="sng">
                <a:solidFill>
                  <a:schemeClr val="hlink"/>
                </a:solidFill>
                <a:hlinkClick r:id="rId3"/>
              </a:rPr>
              <a:t>Paykamian, 2023</a:t>
            </a:r>
            <a:r>
              <a:rPr lang="en"/>
              <a:t>)</a:t>
            </a:r>
            <a:endParaRPr/>
          </a:p>
          <a:p>
            <a:pPr indent="-342900" lvl="0" marL="457200" rtl="0" algn="l">
              <a:spcBef>
                <a:spcPts val="0"/>
              </a:spcBef>
              <a:spcAft>
                <a:spcPts val="0"/>
              </a:spcAft>
              <a:buSzPts val="1800"/>
              <a:buChar char="-"/>
            </a:pPr>
            <a:r>
              <a:rPr lang="en" u="sng">
                <a:solidFill>
                  <a:schemeClr val="hlink"/>
                </a:solidFill>
                <a:hlinkClick r:id="rId4"/>
              </a:rPr>
              <a:t>IoT</a:t>
            </a:r>
            <a:endParaRPr/>
          </a:p>
          <a:p>
            <a:pPr indent="-342900" lvl="0" marL="457200" rtl="0" algn="l">
              <a:spcBef>
                <a:spcPts val="0"/>
              </a:spcBef>
              <a:spcAft>
                <a:spcPts val="0"/>
              </a:spcAft>
              <a:buSzPts val="1800"/>
              <a:buChar char="-"/>
            </a:pPr>
            <a:r>
              <a:rPr lang="en" u="sng">
                <a:solidFill>
                  <a:schemeClr val="hlink"/>
                </a:solidFill>
                <a:hlinkClick r:id="rId5"/>
              </a:rPr>
              <a:t>Industry 4.0</a:t>
            </a:r>
            <a:endParaRPr/>
          </a:p>
          <a:p>
            <a:pPr indent="-342900" lvl="0" marL="457200" rtl="0" algn="l">
              <a:spcBef>
                <a:spcPts val="0"/>
              </a:spcBef>
              <a:spcAft>
                <a:spcPts val="0"/>
              </a:spcAft>
              <a:buSzPts val="1800"/>
              <a:buChar char="-"/>
            </a:pPr>
            <a:r>
              <a:rPr lang="en"/>
              <a:t>Education 4.0 (</a:t>
            </a:r>
            <a:r>
              <a:rPr lang="en" u="sng">
                <a:solidFill>
                  <a:schemeClr val="hlink"/>
                </a:solidFill>
                <a:hlinkClick r:id="rId6"/>
              </a:rPr>
              <a:t>World Economic </a:t>
            </a:r>
            <a:br>
              <a:rPr lang="en" u="sng">
                <a:solidFill>
                  <a:schemeClr val="hlink"/>
                </a:solidFill>
                <a:hlinkClick r:id="rId7"/>
              </a:rPr>
            </a:br>
            <a:r>
              <a:rPr lang="en" u="sng">
                <a:solidFill>
                  <a:schemeClr val="hlink"/>
                </a:solidFill>
                <a:hlinkClick r:id="rId8"/>
              </a:rPr>
              <a:t>Forum, 2023</a:t>
            </a:r>
            <a:r>
              <a:rPr lang="en"/>
              <a:t>)</a:t>
            </a:r>
            <a:endParaRPr/>
          </a:p>
          <a:p>
            <a:pPr indent="0" lvl="0" marL="0" rtl="0" algn="l">
              <a:spcBef>
                <a:spcPts val="1200"/>
              </a:spcBef>
              <a:spcAft>
                <a:spcPts val="1200"/>
              </a:spcAft>
              <a:buNone/>
            </a:pPr>
            <a:r>
              <a:rPr lang="en"/>
              <a:t>Would you like to discuss?...</a:t>
            </a:r>
            <a:endParaRPr/>
          </a:p>
        </p:txBody>
      </p:sp>
      <p:pic>
        <p:nvPicPr>
          <p:cNvPr id="354" name="Google Shape;354;p58"/>
          <p:cNvPicPr preferRelativeResize="0"/>
          <p:nvPr/>
        </p:nvPicPr>
        <p:blipFill>
          <a:blip r:embed="rId9">
            <a:alphaModFix/>
          </a:blip>
          <a:stretch>
            <a:fillRect/>
          </a:stretch>
        </p:blipFill>
        <p:spPr>
          <a:xfrm>
            <a:off x="4505475" y="2051150"/>
            <a:ext cx="4638525" cy="3092350"/>
          </a:xfrm>
          <a:prstGeom prst="rect">
            <a:avLst/>
          </a:prstGeom>
          <a:noFill/>
          <a:ln>
            <a:noFill/>
          </a:ln>
        </p:spPr>
      </p:pic>
      <p:pic>
        <p:nvPicPr>
          <p:cNvPr id="355" name="Google Shape;355;p58"/>
          <p:cNvPicPr preferRelativeResize="0"/>
          <p:nvPr/>
        </p:nvPicPr>
        <p:blipFill>
          <a:blip r:embed="rId10">
            <a:alphaModFix/>
          </a:blip>
          <a:stretch>
            <a:fillRect/>
          </a:stretch>
        </p:blipFill>
        <p:spPr>
          <a:xfrm>
            <a:off x="4857505" y="157050"/>
            <a:ext cx="2988275" cy="16808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contact:</a:t>
            </a:r>
            <a:endParaRPr/>
          </a:p>
        </p:txBody>
      </p:sp>
      <p:sp>
        <p:nvSpPr>
          <p:cNvPr id="361" name="Google Shape;361;p59"/>
          <p:cNvSpPr txBox="1"/>
          <p:nvPr>
            <p:ph idx="1" type="body"/>
          </p:nvPr>
        </p:nvSpPr>
        <p:spPr>
          <a:xfrm>
            <a:off x="311700" y="1152475"/>
            <a:ext cx="8520600" cy="3990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sz="3800"/>
          </a:p>
          <a:p>
            <a:pPr indent="0" lvl="0" marL="0" rtl="0" algn="l">
              <a:spcBef>
                <a:spcPts val="1200"/>
              </a:spcBef>
              <a:spcAft>
                <a:spcPts val="0"/>
              </a:spcAft>
              <a:buNone/>
            </a:pPr>
            <a:r>
              <a:t/>
            </a:r>
            <a:endParaRPr sz="3800"/>
          </a:p>
          <a:p>
            <a:pPr indent="0" lvl="0" marL="0" rtl="0" algn="l">
              <a:spcBef>
                <a:spcPts val="1200"/>
              </a:spcBef>
              <a:spcAft>
                <a:spcPts val="0"/>
              </a:spcAft>
              <a:buNone/>
            </a:pPr>
            <a:r>
              <a:rPr lang="en" sz="3800"/>
              <a:t>Plamen Miltenoff</a:t>
            </a:r>
            <a:endParaRPr sz="3800"/>
          </a:p>
          <a:p>
            <a:pPr indent="0" lvl="0" marL="0" rtl="0" algn="l">
              <a:spcBef>
                <a:spcPts val="1200"/>
              </a:spcBef>
              <a:spcAft>
                <a:spcPts val="0"/>
              </a:spcAft>
              <a:buNone/>
            </a:pPr>
            <a:r>
              <a:rPr lang="en" sz="3800" u="sng">
                <a:solidFill>
                  <a:schemeClr val="hlink"/>
                </a:solidFill>
                <a:hlinkClick r:id="rId3"/>
              </a:rPr>
              <a:t>plamen@d.umn.edu</a:t>
            </a:r>
            <a:r>
              <a:rPr lang="en" sz="3800"/>
              <a:t> </a:t>
            </a:r>
            <a:endParaRPr sz="3800"/>
          </a:p>
          <a:p>
            <a:pPr indent="0" lvl="0" marL="0" rtl="0" algn="l">
              <a:spcBef>
                <a:spcPts val="1200"/>
              </a:spcBef>
              <a:spcAft>
                <a:spcPts val="1200"/>
              </a:spcAft>
              <a:buNone/>
            </a:pPr>
            <a:r>
              <a:rPr lang="en" sz="3800" u="sng">
                <a:solidFill>
                  <a:schemeClr val="hlink"/>
                </a:solidFill>
                <a:hlinkClick r:id="rId4"/>
              </a:rPr>
              <a:t>https://www.linkedin.com/in/miltenoff/</a:t>
            </a:r>
            <a:r>
              <a:rPr lang="en" sz="3800"/>
              <a:t> </a:t>
            </a:r>
            <a:endParaRPr sz="3800"/>
          </a:p>
        </p:txBody>
      </p:sp>
      <p:pic>
        <p:nvPicPr>
          <p:cNvPr id="362" name="Google Shape;362;p59"/>
          <p:cNvPicPr preferRelativeResize="0"/>
          <p:nvPr/>
        </p:nvPicPr>
        <p:blipFill>
          <a:blip r:embed="rId5">
            <a:alphaModFix/>
          </a:blip>
          <a:stretch>
            <a:fillRect/>
          </a:stretch>
        </p:blipFill>
        <p:spPr>
          <a:xfrm flipH="1">
            <a:off x="5573337" y="1150511"/>
            <a:ext cx="1607701" cy="1603289"/>
          </a:xfrm>
          <a:prstGeom prst="rect">
            <a:avLst/>
          </a:prstGeom>
          <a:noFill/>
          <a:ln>
            <a:noFill/>
          </a:ln>
        </p:spPr>
      </p:pic>
      <p:pic>
        <p:nvPicPr>
          <p:cNvPr id="363" name="Google Shape;363;p59"/>
          <p:cNvPicPr preferRelativeResize="0"/>
          <p:nvPr/>
        </p:nvPicPr>
        <p:blipFill>
          <a:blip r:embed="rId6">
            <a:alphaModFix/>
          </a:blip>
          <a:stretch>
            <a:fillRect/>
          </a:stretch>
        </p:blipFill>
        <p:spPr>
          <a:xfrm>
            <a:off x="7314475" y="55275"/>
            <a:ext cx="1766950" cy="2717050"/>
          </a:xfrm>
          <a:prstGeom prst="rect">
            <a:avLst/>
          </a:prstGeom>
          <a:noFill/>
          <a:ln>
            <a:noFill/>
          </a:ln>
        </p:spPr>
      </p:pic>
      <p:pic>
        <p:nvPicPr>
          <p:cNvPr id="364" name="Google Shape;364;p59"/>
          <p:cNvPicPr preferRelativeResize="0"/>
          <p:nvPr/>
        </p:nvPicPr>
        <p:blipFill>
          <a:blip r:embed="rId7">
            <a:alphaModFix/>
          </a:blip>
          <a:stretch>
            <a:fillRect/>
          </a:stretch>
        </p:blipFill>
        <p:spPr>
          <a:xfrm>
            <a:off x="4894250" y="190750"/>
            <a:ext cx="826974" cy="826974"/>
          </a:xfrm>
          <a:prstGeom prst="rect">
            <a:avLst/>
          </a:prstGeom>
          <a:noFill/>
          <a:ln>
            <a:noFill/>
          </a:ln>
        </p:spPr>
      </p:pic>
      <p:pic>
        <p:nvPicPr>
          <p:cNvPr id="365" name="Google Shape;365;p59"/>
          <p:cNvPicPr preferRelativeResize="0"/>
          <p:nvPr/>
        </p:nvPicPr>
        <p:blipFill>
          <a:blip r:embed="rId8">
            <a:alphaModFix/>
          </a:blip>
          <a:stretch>
            <a:fillRect/>
          </a:stretch>
        </p:blipFill>
        <p:spPr>
          <a:xfrm>
            <a:off x="3877225" y="193225"/>
            <a:ext cx="826975" cy="826975"/>
          </a:xfrm>
          <a:prstGeom prst="rect">
            <a:avLst/>
          </a:prstGeom>
          <a:noFill/>
          <a:ln>
            <a:noFill/>
          </a:ln>
        </p:spPr>
      </p:pic>
      <p:pic>
        <p:nvPicPr>
          <p:cNvPr id="366" name="Google Shape;366;p59"/>
          <p:cNvPicPr preferRelativeResize="0"/>
          <p:nvPr/>
        </p:nvPicPr>
        <p:blipFill>
          <a:blip r:embed="rId9">
            <a:alphaModFix/>
          </a:blip>
          <a:stretch>
            <a:fillRect/>
          </a:stretch>
        </p:blipFill>
        <p:spPr>
          <a:xfrm>
            <a:off x="2935700" y="132425"/>
            <a:ext cx="826975" cy="957524"/>
          </a:xfrm>
          <a:prstGeom prst="rect">
            <a:avLst/>
          </a:prstGeom>
          <a:noFill/>
          <a:ln>
            <a:noFill/>
          </a:ln>
        </p:spPr>
      </p:pic>
      <p:pic>
        <p:nvPicPr>
          <p:cNvPr id="367" name="Google Shape;367;p59"/>
          <p:cNvPicPr preferRelativeResize="0"/>
          <p:nvPr/>
        </p:nvPicPr>
        <p:blipFill>
          <a:blip r:embed="rId10">
            <a:alphaModFix/>
          </a:blip>
          <a:stretch>
            <a:fillRect/>
          </a:stretch>
        </p:blipFill>
        <p:spPr>
          <a:xfrm>
            <a:off x="1872525" y="141325"/>
            <a:ext cx="892250" cy="892250"/>
          </a:xfrm>
          <a:prstGeom prst="rect">
            <a:avLst/>
          </a:prstGeom>
          <a:noFill/>
          <a:ln>
            <a:noFill/>
          </a:ln>
        </p:spPr>
      </p:pic>
      <p:pic>
        <p:nvPicPr>
          <p:cNvPr id="368" name="Google Shape;368;p59"/>
          <p:cNvPicPr preferRelativeResize="0"/>
          <p:nvPr/>
        </p:nvPicPr>
        <p:blipFill>
          <a:blip r:embed="rId11">
            <a:alphaModFix/>
          </a:blip>
          <a:stretch>
            <a:fillRect/>
          </a:stretch>
        </p:blipFill>
        <p:spPr>
          <a:xfrm>
            <a:off x="5873125" y="132425"/>
            <a:ext cx="957525" cy="957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Games in Education</a:t>
            </a:r>
            <a:endParaRPr/>
          </a:p>
        </p:txBody>
      </p:sp>
      <p:sp>
        <p:nvSpPr>
          <p:cNvPr id="85" name="Google Shape;85;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Gaming in education is recognized with the potential to promote student motivation and problem-solving skills. (</a:t>
            </a:r>
            <a:r>
              <a:rPr lang="en" u="sng">
                <a:solidFill>
                  <a:schemeClr val="hlink"/>
                </a:solidFill>
                <a:hlinkClick r:id="rId3"/>
              </a:rPr>
              <a:t>Miltenoff, 2016, p. 5</a:t>
            </a:r>
            <a:r>
              <a:rPr lang="en"/>
              <a:t>)</a:t>
            </a:r>
            <a:endParaRPr/>
          </a:p>
          <a:p>
            <a:pPr indent="-342900" lvl="0" marL="457200" rtl="0" algn="l">
              <a:spcBef>
                <a:spcPts val="0"/>
              </a:spcBef>
              <a:spcAft>
                <a:spcPts val="0"/>
              </a:spcAft>
              <a:buSzPts val="1800"/>
              <a:buChar char="●"/>
            </a:pPr>
            <a:r>
              <a:rPr lang="en" u="sng">
                <a:solidFill>
                  <a:schemeClr val="hlink"/>
                </a:solidFill>
                <a:hlinkClick r:id="rId4"/>
              </a:rPr>
              <a:t>Gaming as a teaching tool</a:t>
            </a:r>
            <a:endParaRPr/>
          </a:p>
          <a:p>
            <a:pPr indent="-342900" lvl="0" marL="457200" rtl="0" algn="l">
              <a:spcBef>
                <a:spcPts val="0"/>
              </a:spcBef>
              <a:spcAft>
                <a:spcPts val="0"/>
              </a:spcAft>
              <a:buSzPts val="1800"/>
              <a:buChar char="●"/>
            </a:pPr>
            <a:r>
              <a:rPr lang="en" u="sng">
                <a:solidFill>
                  <a:schemeClr val="hlink"/>
                </a:solidFill>
                <a:hlinkClick r:id="rId5"/>
              </a:rPr>
              <a:t>Are Games Effective Learning Tools</a:t>
            </a:r>
            <a:r>
              <a:rPr lang="en">
                <a:solidFill>
                  <a:schemeClr val="dk1"/>
                </a:solidFill>
              </a:rPr>
              <a:t>?</a:t>
            </a:r>
            <a:endParaRPr/>
          </a:p>
          <a:p>
            <a:pPr indent="0" lvl="0" marL="0" rtl="0" algn="l">
              <a:spcBef>
                <a:spcPts val="1200"/>
              </a:spcBef>
              <a:spcAft>
                <a:spcPts val="1200"/>
              </a:spcAft>
              <a:buNone/>
            </a:pPr>
            <a:r>
              <a:t/>
            </a:r>
            <a:endParaRPr/>
          </a:p>
        </p:txBody>
      </p:sp>
      <p:pic>
        <p:nvPicPr>
          <p:cNvPr id="86" name="Google Shape;86;p17"/>
          <p:cNvPicPr preferRelativeResize="0"/>
          <p:nvPr/>
        </p:nvPicPr>
        <p:blipFill>
          <a:blip r:embed="rId6">
            <a:alphaModFix/>
          </a:blip>
          <a:stretch>
            <a:fillRect/>
          </a:stretch>
        </p:blipFill>
        <p:spPr>
          <a:xfrm>
            <a:off x="5036629" y="2854204"/>
            <a:ext cx="3870325" cy="2187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G</a:t>
            </a:r>
            <a:r>
              <a:rPr lang="en"/>
              <a:t>ames at libraries</a:t>
            </a:r>
            <a:endParaRPr/>
          </a:p>
        </p:txBody>
      </p:sp>
      <p:sp>
        <p:nvSpPr>
          <p:cNvPr id="92" name="Google Shape;92;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1800"/>
              <a:buChar char="●"/>
            </a:pPr>
            <a:r>
              <a:rPr lang="en">
                <a:solidFill>
                  <a:schemeClr val="dk1"/>
                </a:solidFill>
              </a:rPr>
              <a:t>Why games in the libraries</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sz="1800" u="sng">
                <a:solidFill>
                  <a:schemeClr val="dk1"/>
                </a:solidFill>
              </a:rPr>
              <a:t>Gamification for Learning</a:t>
            </a:r>
            <a:r>
              <a:rPr lang="en" sz="1800">
                <a:solidFill>
                  <a:schemeClr val="dk1"/>
                </a:solidFill>
              </a:rPr>
              <a:t>: Utilize gamification and game-based learning to support next-generation job skills and information literacy.</a:t>
            </a:r>
            <a:endParaRPr sz="18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800" u="sng">
                <a:solidFill>
                  <a:schemeClr val="dk1"/>
                </a:solidFill>
              </a:rPr>
              <a:t>Engagement and Promotion</a:t>
            </a:r>
            <a:r>
              <a:rPr lang="en" sz="1800">
                <a:solidFill>
                  <a:schemeClr val="dk1"/>
                </a:solidFill>
              </a:rPr>
              <a:t>: Leverage games to engage the community and promote the library. </a:t>
            </a:r>
            <a:endParaRPr sz="18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800" u="sng">
                <a:solidFill>
                  <a:schemeClr val="dk1"/>
                </a:solidFill>
              </a:rPr>
              <a:t>Playful Learning</a:t>
            </a:r>
            <a:r>
              <a:rPr lang="en" sz="1800">
                <a:solidFill>
                  <a:schemeClr val="dk1"/>
                </a:solidFill>
              </a:rPr>
              <a:t>: Embrace playful learning in the library by using games as a tool for learning and promoting the library to the community. </a:t>
            </a:r>
            <a:br>
              <a:rPr lang="en" sz="1800">
                <a:solidFill>
                  <a:schemeClr val="dk1"/>
                </a:solidFill>
              </a:rPr>
            </a:b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u="sng">
                <a:solidFill>
                  <a:schemeClr val="accent5"/>
                </a:solidFill>
                <a:hlinkClick r:id="rId3">
                  <a:extLst>
                    <a:ext uri="{A12FA001-AC4F-418D-AE19-62706E023703}">
                      <ahyp:hlinkClr val="tx"/>
                    </a:ext>
                  </a:extLst>
                </a:hlinkClick>
              </a:rPr>
              <a:t>Recommendations for promoting games </a:t>
            </a:r>
            <a:br>
              <a:rPr lang="en" u="sng">
                <a:solidFill>
                  <a:schemeClr val="accent5"/>
                </a:solidFill>
                <a:hlinkClick r:id="rId4">
                  <a:extLst>
                    <a:ext uri="{A12FA001-AC4F-418D-AE19-62706E023703}">
                      <ahyp:hlinkClr val="tx"/>
                    </a:ext>
                  </a:extLst>
                </a:hlinkClick>
              </a:rPr>
            </a:br>
            <a:r>
              <a:rPr lang="en" u="sng">
                <a:solidFill>
                  <a:schemeClr val="accent5"/>
                </a:solidFill>
                <a:hlinkClick r:id="rId5">
                  <a:extLst>
                    <a:ext uri="{A12FA001-AC4F-418D-AE19-62706E023703}">
                      <ahyp:hlinkClr val="tx"/>
                    </a:ext>
                  </a:extLst>
                </a:hlinkClick>
              </a:rPr>
              <a:t>at a Library</a:t>
            </a:r>
            <a:endParaRPr sz="1800">
              <a:solidFill>
                <a:schemeClr val="dk1"/>
              </a:solidFill>
            </a:endParaRPr>
          </a:p>
        </p:txBody>
      </p:sp>
      <p:pic>
        <p:nvPicPr>
          <p:cNvPr id="93" name="Google Shape;93;p18"/>
          <p:cNvPicPr preferRelativeResize="0"/>
          <p:nvPr/>
        </p:nvPicPr>
        <p:blipFill>
          <a:blip r:embed="rId6">
            <a:alphaModFix/>
          </a:blip>
          <a:stretch>
            <a:fillRect/>
          </a:stretch>
        </p:blipFill>
        <p:spPr>
          <a:xfrm>
            <a:off x="5403300" y="3326638"/>
            <a:ext cx="3429000" cy="1647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Gaming, gamification and </a:t>
            </a:r>
            <a:r>
              <a:rPr lang="en"/>
              <a:t>digital</a:t>
            </a:r>
            <a:r>
              <a:rPr lang="en"/>
              <a:t> literacies</a:t>
            </a:r>
            <a:endParaRPr/>
          </a:p>
        </p:txBody>
      </p:sp>
      <p:sp>
        <p:nvSpPr>
          <p:cNvPr id="99" name="Google Shape;99;p19"/>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accent5"/>
                </a:solidFill>
                <a:hlinkClick r:id="rId3">
                  <a:extLst>
                    <a:ext uri="{A12FA001-AC4F-418D-AE19-62706E023703}">
                      <ahyp:hlinkClr val="tx"/>
                    </a:ext>
                  </a:extLst>
                </a:hlinkClick>
              </a:rPr>
              <a:t>Digital Literacies</a:t>
            </a:r>
            <a:r>
              <a:rPr lang="en"/>
              <a:t> , (</a:t>
            </a:r>
            <a:r>
              <a:rPr lang="en" u="sng">
                <a:solidFill>
                  <a:schemeClr val="hlink"/>
                </a:solidFill>
                <a:hlinkClick r:id="rId4"/>
              </a:rPr>
              <a:t>Digital Fluency</a:t>
            </a:r>
            <a:r>
              <a:rPr lang="en"/>
              <a:t>)</a:t>
            </a:r>
            <a:br>
              <a:rPr lang="en"/>
            </a:br>
            <a:r>
              <a:rPr i="1" lang="en"/>
              <a:t>The ability to use information and communication technologies to find, evaluate, create, and communicate information, requiring both cognitive and technical skills (</a:t>
            </a:r>
            <a:r>
              <a:rPr i="1" lang="en" u="sng">
                <a:solidFill>
                  <a:schemeClr val="accent5"/>
                </a:solidFill>
                <a:hlinkClick r:id="rId5">
                  <a:extLst>
                    <a:ext uri="{A12FA001-AC4F-418D-AE19-62706E023703}">
                      <ahyp:hlinkClr val="tx"/>
                    </a:ext>
                  </a:extLst>
                </a:hlinkClick>
              </a:rPr>
              <a:t>ALA’s Digital Literacy Task Force</a:t>
            </a:r>
            <a:r>
              <a:rPr i="1" lang="en"/>
              <a:t>).</a:t>
            </a:r>
            <a:endParaRPr/>
          </a:p>
          <a:p>
            <a:pPr indent="-342900" lvl="0" marL="457200" rtl="0" algn="l">
              <a:spcBef>
                <a:spcPts val="0"/>
              </a:spcBef>
              <a:spcAft>
                <a:spcPts val="0"/>
              </a:spcAft>
              <a:buSzPts val="1800"/>
              <a:buChar char="●"/>
            </a:pPr>
            <a:r>
              <a:rPr lang="en"/>
              <a:t>G</a:t>
            </a:r>
            <a:r>
              <a:rPr lang="en"/>
              <a:t>amification and gaming are increasingly recognized as valuable tools for promoting digital literacies by making learning more engaging, motivating, and effective. </a:t>
            </a:r>
            <a:br>
              <a:rPr lang="en"/>
            </a:br>
            <a:r>
              <a:rPr lang="en"/>
              <a:t>By incorporating game elements into educational </a:t>
            </a:r>
            <a:br>
              <a:rPr lang="en"/>
            </a:br>
            <a:r>
              <a:rPr lang="en"/>
              <a:t>contexts, educators can enhance the development </a:t>
            </a:r>
            <a:br>
              <a:rPr lang="en"/>
            </a:br>
            <a:r>
              <a:rPr lang="en"/>
              <a:t>of essential </a:t>
            </a:r>
            <a:r>
              <a:rPr b="1" lang="en"/>
              <a:t>digital competencies</a:t>
            </a:r>
            <a:r>
              <a:rPr lang="en"/>
              <a:t> in students, </a:t>
            </a:r>
            <a:br>
              <a:rPr lang="en"/>
            </a:br>
            <a:r>
              <a:rPr lang="en"/>
              <a:t>ultimately preparing them for success in the </a:t>
            </a:r>
            <a:br>
              <a:rPr lang="en"/>
            </a:br>
            <a:r>
              <a:rPr lang="en"/>
              <a:t>21st century (</a:t>
            </a:r>
            <a:r>
              <a:rPr lang="en" u="sng">
                <a:solidFill>
                  <a:schemeClr val="hlink"/>
                </a:solidFill>
                <a:hlinkClick r:id="rId6"/>
              </a:rPr>
              <a:t>Schrum and Sumerfield, 2018</a:t>
            </a:r>
            <a:r>
              <a:rPr lang="en"/>
              <a:t>)</a:t>
            </a:r>
            <a:endParaRPr/>
          </a:p>
        </p:txBody>
      </p:sp>
      <p:pic>
        <p:nvPicPr>
          <p:cNvPr id="100" name="Google Shape;100;p19"/>
          <p:cNvPicPr preferRelativeResize="0"/>
          <p:nvPr/>
        </p:nvPicPr>
        <p:blipFill>
          <a:blip r:embed="rId7">
            <a:alphaModFix/>
          </a:blip>
          <a:stretch>
            <a:fillRect/>
          </a:stretch>
        </p:blipFill>
        <p:spPr>
          <a:xfrm>
            <a:off x="6218250" y="3211900"/>
            <a:ext cx="2898125" cy="1931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2500">
                <a:solidFill>
                  <a:schemeClr val="dk2"/>
                </a:solidFill>
              </a:rPr>
              <a:t>Digital </a:t>
            </a:r>
            <a:r>
              <a:rPr lang="en" sz="2500">
                <a:solidFill>
                  <a:schemeClr val="dk2"/>
                </a:solidFill>
              </a:rPr>
              <a:t>Competency</a:t>
            </a:r>
            <a:r>
              <a:rPr lang="en" sz="2500">
                <a:solidFill>
                  <a:schemeClr val="dk2"/>
                </a:solidFill>
              </a:rPr>
              <a:t> Frame</a:t>
            </a:r>
            <a:r>
              <a:rPr lang="en" sz="2500">
                <a:solidFill>
                  <a:schemeClr val="dk2"/>
                </a:solidFill>
              </a:rPr>
              <a:t> (DigComp) (EU)</a:t>
            </a:r>
            <a:endParaRPr sz="1700"/>
          </a:p>
        </p:txBody>
      </p:sp>
      <p:pic>
        <p:nvPicPr>
          <p:cNvPr id="106" name="Google Shape;106;p20">
            <a:hlinkClick r:id="rId3"/>
          </p:cNvPr>
          <p:cNvPicPr preferRelativeResize="0"/>
          <p:nvPr/>
        </p:nvPicPr>
        <p:blipFill>
          <a:blip r:embed="rId4">
            <a:alphaModFix/>
          </a:blip>
          <a:stretch>
            <a:fillRect/>
          </a:stretch>
        </p:blipFill>
        <p:spPr>
          <a:xfrm>
            <a:off x="544450" y="1294800"/>
            <a:ext cx="8012499" cy="384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 Digital Literacy Accelerator </a:t>
            </a:r>
            <a:endParaRPr/>
          </a:p>
        </p:txBody>
      </p:sp>
      <p:pic>
        <p:nvPicPr>
          <p:cNvPr id="112" name="Google Shape;112;p21">
            <a:hlinkClick r:id="rId3"/>
          </p:cNvPr>
          <p:cNvPicPr preferRelativeResize="0"/>
          <p:nvPr/>
        </p:nvPicPr>
        <p:blipFill>
          <a:blip r:embed="rId4">
            <a:alphaModFix/>
          </a:blip>
          <a:stretch>
            <a:fillRect/>
          </a:stretch>
        </p:blipFill>
        <p:spPr>
          <a:xfrm>
            <a:off x="5193745" y="445025"/>
            <a:ext cx="3638555" cy="4698475"/>
          </a:xfrm>
          <a:prstGeom prst="rect">
            <a:avLst/>
          </a:prstGeom>
          <a:noFill/>
          <a:ln>
            <a:noFill/>
          </a:ln>
        </p:spPr>
      </p:pic>
      <p:sp>
        <p:nvSpPr>
          <p:cNvPr id="113" name="Google Shape;113;p21"/>
          <p:cNvSpPr txBox="1"/>
          <p:nvPr/>
        </p:nvSpPr>
        <p:spPr>
          <a:xfrm>
            <a:off x="311700" y="1152475"/>
            <a:ext cx="4260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1800">
                <a:solidFill>
                  <a:srgbClr val="000000"/>
                </a:solidFill>
                <a:highlight>
                  <a:srgbClr val="FFFFFF"/>
                </a:highlight>
              </a:rPr>
              <a:t>The Office of Educational Technology (OET) at the U.S. Department of Education is actively looking for ways to promote digital literacy.</a:t>
            </a:r>
            <a:endParaRPr sz="1800">
              <a:solidFill>
                <a:srgbClr val="59595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