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lsa-nys.libguides.com/ifc/intro?preview=430aaf7ac0b426db97cd7891cf4d7823"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a4100f14de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a4100f14de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a4100f14de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a4100f14de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a4100f14de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2a4100f14de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a4100f14de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2a4100f14de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2a4100f14de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2a4100f14de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2b2c81cabb6_0_4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2b2c81cabb6_0_4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66a9d2797c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66a9d2797c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a72f6e7b1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a72f6e7b1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b3f36784f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b3f36784f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66a9d2797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66a9d2797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a72f6e7b1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a72f6e7b1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sz="1350">
                <a:solidFill>
                  <a:srgbClr val="333333"/>
                </a:solidFill>
                <a:highlight>
                  <a:srgbClr val="FFFFFF"/>
                </a:highlight>
              </a:rPr>
              <a:t>Stripling’s </a:t>
            </a:r>
            <a:r>
              <a:rPr lang="it" sz="1350" u="sng">
                <a:solidFill>
                  <a:srgbClr val="337AB7"/>
                </a:solidFill>
                <a:hlinkClick r:id="rId2">
                  <a:extLst>
                    <a:ext uri="{A12FA001-AC4F-418D-AE19-62706E023703}">
                      <ahyp:hlinkClr val="tx"/>
                    </a:ext>
                  </a:extLst>
                </a:hlinkClick>
              </a:rPr>
              <a:t>Cycle of Inquiry and Learning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b316e7ae4f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b316e7ae4f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FOSIL Framework of skills for </a:t>
            </a:r>
            <a:r>
              <a:rPr lang="it">
                <a:solidFill>
                  <a:schemeClr val="dk1"/>
                </a:solidFill>
              </a:rPr>
              <a:t>Inquiry Learning</a:t>
            </a:r>
            <a:r>
              <a:rPr lang="it"/>
              <a:t> by Barbara Stripling</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66a9d2797c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66a9d2797c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a4100f14d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a4100f14d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t"/>
              <a:t>Reflect on the research problem, what you know, what you do not know and clarify KW</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13" name="Shape 13"/>
        <p:cNvGrpSpPr/>
        <p:nvPr/>
      </p:nvGrpSpPr>
      <p:grpSpPr>
        <a:xfrm>
          <a:off x="0" y="0"/>
          <a:ext cx="0" cy="0"/>
          <a:chOff x="0" y="0"/>
          <a:chExt cx="0" cy="0"/>
        </a:xfrm>
      </p:grpSpPr>
      <p:sp>
        <p:nvSpPr>
          <p:cNvPr id="14" name="Google Shape;14;p2"/>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5" name="Google Shape;15;p2"/>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16" name="Google Shape;16;p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7" name="Google Shape;17;p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18" name="Google Shape;18;p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t"/>
              <a:t>‹#›</a:t>
            </a:fld>
            <a:endParaRPr/>
          </a:p>
        </p:txBody>
      </p:sp>
      <p:pic>
        <p:nvPicPr>
          <p:cNvPr id="19" name="Google Shape;19;p2"/>
          <p:cNvPicPr preferRelativeResize="0"/>
          <p:nvPr/>
        </p:nvPicPr>
        <p:blipFill rotWithShape="1">
          <a:blip r:embed="rId2">
            <a:alphaModFix/>
          </a:blip>
          <a:srcRect b="0" l="0" r="0" t="0"/>
          <a:stretch/>
        </p:blipFill>
        <p:spPr>
          <a:xfrm>
            <a:off x="1142989" y="4082708"/>
            <a:ext cx="3805500" cy="545100"/>
          </a:xfrm>
          <a:prstGeom prst="roundRect">
            <a:avLst>
              <a:gd fmla="val 8594" name="adj"/>
            </a:avLst>
          </a:prstGeom>
          <a:solidFill>
            <a:srgbClr val="ECECEC"/>
          </a:solidFill>
          <a:ln>
            <a:noFill/>
          </a:ln>
          <a:effectLst>
            <a:reflection blurRad="0" dir="5400000" dist="5000" endA="0" endPos="28000" fadeDir="5400012" kx="0" rotWithShape="0" algn="bl" stA="38000" stPos="0" sy="-100000" ky="0"/>
          </a:effectLst>
        </p:spPr>
      </p:pic>
      <p:sp>
        <p:nvSpPr>
          <p:cNvPr id="20" name="Google Shape;20;p2"/>
          <p:cNvSpPr txBox="1"/>
          <p:nvPr/>
        </p:nvSpPr>
        <p:spPr>
          <a:xfrm>
            <a:off x="5018926" y="4258500"/>
            <a:ext cx="36885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it" sz="1800" u="none" cap="none" strike="noStrike">
                <a:solidFill>
                  <a:srgbClr val="1A9988"/>
                </a:solidFill>
                <a:latin typeface="Cambria"/>
                <a:ea typeface="Cambria"/>
                <a:cs typeface="Cambria"/>
                <a:sym typeface="Cambria"/>
              </a:rPr>
              <a:t>TLIT4U KA220-HED-000027024</a:t>
            </a:r>
            <a:endParaRPr b="0" i="0" sz="1800" u="none" cap="none" strike="noStrike">
              <a:solidFill>
                <a:srgbClr val="1A9988"/>
              </a:solidFill>
              <a:latin typeface="Cambria"/>
              <a:ea typeface="Cambria"/>
              <a:cs typeface="Cambria"/>
              <a:sym typeface="Cambri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74" name="Google Shape;74;p11"/>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5" name="Google Shape;75;p1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6" name="Google Shape;76;p1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7" name="Google Shape;77;p1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olo e testo verticale"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80" name="Google Shape;80;p12"/>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1" name="Google Shape;81;p1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2" name="Google Shape;82;p1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83" name="Google Shape;83;p1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84" name="Shape 84"/>
        <p:cNvGrpSpPr/>
        <p:nvPr/>
      </p:nvGrpSpPr>
      <p:grpSpPr>
        <a:xfrm>
          <a:off x="0" y="0"/>
          <a:ext cx="0" cy="0"/>
          <a:chOff x="0" y="0"/>
          <a:chExt cx="0" cy="0"/>
        </a:xfrm>
      </p:grpSpPr>
      <p:sp>
        <p:nvSpPr>
          <p:cNvPr id="85" name="Google Shape;85;p13"/>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86" name="Google Shape;86;p13"/>
          <p:cNvSpPr txBox="1"/>
          <p:nvPr>
            <p:ph idx="1" type="body"/>
          </p:nvPr>
        </p:nvSpPr>
        <p:spPr>
          <a:xfrm>
            <a:off x="311700" y="1152475"/>
            <a:ext cx="3999900" cy="3416400"/>
          </a:xfrm>
          <a:prstGeom prst="rect">
            <a:avLst/>
          </a:prstGeom>
        </p:spPr>
        <p:txBody>
          <a:bodyPr anchorCtr="0" anchor="t" bIns="34275" lIns="68575" spcFirstLastPara="1" rIns="68575" wrap="square" tIns="34275">
            <a:normAutofit/>
          </a:bodyPr>
          <a:lstStyle>
            <a:lvl1pPr indent="-317500" lvl="0" marL="457200" rtl="0">
              <a:spcBef>
                <a:spcPts val="800"/>
              </a:spcBef>
              <a:spcAft>
                <a:spcPts val="0"/>
              </a:spcAft>
              <a:buSzPts val="1400"/>
              <a:buChar char="•"/>
              <a:defRPr sz="1400"/>
            </a:lvl1pPr>
            <a:lvl2pPr indent="-304800" lvl="1" marL="914400" rtl="0">
              <a:spcBef>
                <a:spcPts val="400"/>
              </a:spcBef>
              <a:spcAft>
                <a:spcPts val="0"/>
              </a:spcAft>
              <a:buSzPts val="1200"/>
              <a:buChar char="•"/>
              <a:defRPr sz="1200"/>
            </a:lvl2pPr>
            <a:lvl3pPr indent="-304800" lvl="2" marL="1371600" rtl="0">
              <a:spcBef>
                <a:spcPts val="400"/>
              </a:spcBef>
              <a:spcAft>
                <a:spcPts val="0"/>
              </a:spcAft>
              <a:buSzPts val="1200"/>
              <a:buChar char="•"/>
              <a:defRPr sz="1200"/>
            </a:lvl3pPr>
            <a:lvl4pPr indent="-304800" lvl="3" marL="1828800" rtl="0">
              <a:spcBef>
                <a:spcPts val="400"/>
              </a:spcBef>
              <a:spcAft>
                <a:spcPts val="0"/>
              </a:spcAft>
              <a:buSzPts val="1200"/>
              <a:buChar char="•"/>
              <a:defRPr sz="1200"/>
            </a:lvl4pPr>
            <a:lvl5pPr indent="-304800" lvl="4" marL="2286000" rtl="0">
              <a:spcBef>
                <a:spcPts val="400"/>
              </a:spcBef>
              <a:spcAft>
                <a:spcPts val="0"/>
              </a:spcAft>
              <a:buSzPts val="1200"/>
              <a:buChar char="•"/>
              <a:defRPr sz="1200"/>
            </a:lvl5pPr>
            <a:lvl6pPr indent="-304800" lvl="5" marL="2743200" rtl="0">
              <a:spcBef>
                <a:spcPts val="400"/>
              </a:spcBef>
              <a:spcAft>
                <a:spcPts val="0"/>
              </a:spcAft>
              <a:buSzPts val="1200"/>
              <a:buChar char="•"/>
              <a:defRPr sz="1200"/>
            </a:lvl6pPr>
            <a:lvl7pPr indent="-304800" lvl="6" marL="3200400" rtl="0">
              <a:spcBef>
                <a:spcPts val="400"/>
              </a:spcBef>
              <a:spcAft>
                <a:spcPts val="0"/>
              </a:spcAft>
              <a:buSzPts val="1200"/>
              <a:buChar char="•"/>
              <a:defRPr sz="1200"/>
            </a:lvl7pPr>
            <a:lvl8pPr indent="-304800" lvl="7" marL="3657600" rtl="0">
              <a:spcBef>
                <a:spcPts val="400"/>
              </a:spcBef>
              <a:spcAft>
                <a:spcPts val="0"/>
              </a:spcAft>
              <a:buSzPts val="1200"/>
              <a:buChar char="•"/>
              <a:defRPr sz="1200"/>
            </a:lvl8pPr>
            <a:lvl9pPr indent="-304800" lvl="8" marL="4114800" rtl="0">
              <a:spcBef>
                <a:spcPts val="400"/>
              </a:spcBef>
              <a:spcAft>
                <a:spcPts val="0"/>
              </a:spcAft>
              <a:buSzPts val="1200"/>
              <a:buChar char="•"/>
              <a:defRPr sz="1200"/>
            </a:lvl9pPr>
          </a:lstStyle>
          <a:p/>
        </p:txBody>
      </p:sp>
      <p:sp>
        <p:nvSpPr>
          <p:cNvPr id="87" name="Google Shape;87;p13"/>
          <p:cNvSpPr txBox="1"/>
          <p:nvPr>
            <p:ph idx="2" type="body"/>
          </p:nvPr>
        </p:nvSpPr>
        <p:spPr>
          <a:xfrm>
            <a:off x="4832400" y="1152475"/>
            <a:ext cx="3999900" cy="3416400"/>
          </a:xfrm>
          <a:prstGeom prst="rect">
            <a:avLst/>
          </a:prstGeom>
        </p:spPr>
        <p:txBody>
          <a:bodyPr anchorCtr="0" anchor="t" bIns="34275" lIns="68575" spcFirstLastPara="1" rIns="68575" wrap="square" tIns="34275">
            <a:normAutofit/>
          </a:bodyPr>
          <a:lstStyle>
            <a:lvl1pPr indent="-317500" lvl="0" marL="457200" rtl="0">
              <a:spcBef>
                <a:spcPts val="800"/>
              </a:spcBef>
              <a:spcAft>
                <a:spcPts val="0"/>
              </a:spcAft>
              <a:buSzPts val="1400"/>
              <a:buChar char="•"/>
              <a:defRPr sz="1400"/>
            </a:lvl1pPr>
            <a:lvl2pPr indent="-304800" lvl="1" marL="914400" rtl="0">
              <a:spcBef>
                <a:spcPts val="400"/>
              </a:spcBef>
              <a:spcAft>
                <a:spcPts val="0"/>
              </a:spcAft>
              <a:buSzPts val="1200"/>
              <a:buChar char="•"/>
              <a:defRPr sz="1200"/>
            </a:lvl2pPr>
            <a:lvl3pPr indent="-304800" lvl="2" marL="1371600" rtl="0">
              <a:spcBef>
                <a:spcPts val="400"/>
              </a:spcBef>
              <a:spcAft>
                <a:spcPts val="0"/>
              </a:spcAft>
              <a:buSzPts val="1200"/>
              <a:buChar char="•"/>
              <a:defRPr sz="1200"/>
            </a:lvl3pPr>
            <a:lvl4pPr indent="-304800" lvl="3" marL="1828800" rtl="0">
              <a:spcBef>
                <a:spcPts val="400"/>
              </a:spcBef>
              <a:spcAft>
                <a:spcPts val="0"/>
              </a:spcAft>
              <a:buSzPts val="1200"/>
              <a:buChar char="•"/>
              <a:defRPr sz="1200"/>
            </a:lvl4pPr>
            <a:lvl5pPr indent="-304800" lvl="4" marL="2286000" rtl="0">
              <a:spcBef>
                <a:spcPts val="400"/>
              </a:spcBef>
              <a:spcAft>
                <a:spcPts val="0"/>
              </a:spcAft>
              <a:buSzPts val="1200"/>
              <a:buChar char="•"/>
              <a:defRPr sz="1200"/>
            </a:lvl5pPr>
            <a:lvl6pPr indent="-304800" lvl="5" marL="2743200" rtl="0">
              <a:spcBef>
                <a:spcPts val="400"/>
              </a:spcBef>
              <a:spcAft>
                <a:spcPts val="0"/>
              </a:spcAft>
              <a:buSzPts val="1200"/>
              <a:buChar char="•"/>
              <a:defRPr sz="1200"/>
            </a:lvl6pPr>
            <a:lvl7pPr indent="-304800" lvl="6" marL="3200400" rtl="0">
              <a:spcBef>
                <a:spcPts val="400"/>
              </a:spcBef>
              <a:spcAft>
                <a:spcPts val="0"/>
              </a:spcAft>
              <a:buSzPts val="1200"/>
              <a:buChar char="•"/>
              <a:defRPr sz="1200"/>
            </a:lvl7pPr>
            <a:lvl8pPr indent="-304800" lvl="7" marL="3657600" rtl="0">
              <a:spcBef>
                <a:spcPts val="400"/>
              </a:spcBef>
              <a:spcAft>
                <a:spcPts val="0"/>
              </a:spcAft>
              <a:buSzPts val="1200"/>
              <a:buChar char="•"/>
              <a:defRPr sz="1200"/>
            </a:lvl8pPr>
            <a:lvl9pPr indent="-304800" lvl="8" marL="4114800" rtl="0">
              <a:spcBef>
                <a:spcPts val="400"/>
              </a:spcBef>
              <a:spcAft>
                <a:spcPts val="0"/>
              </a:spcAft>
              <a:buSzPts val="1200"/>
              <a:buChar char="•"/>
              <a:defRPr sz="1200"/>
            </a:lvl9pPr>
          </a:lstStyle>
          <a:p/>
        </p:txBody>
      </p:sp>
      <p:sp>
        <p:nvSpPr>
          <p:cNvPr id="88" name="Google Shape;88;p13"/>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9" name="Shape 89"/>
        <p:cNvGrpSpPr/>
        <p:nvPr/>
      </p:nvGrpSpPr>
      <p:grpSpPr>
        <a:xfrm>
          <a:off x="0" y="0"/>
          <a:ext cx="0" cy="0"/>
          <a:chOff x="0" y="0"/>
          <a:chExt cx="0" cy="0"/>
        </a:xfrm>
      </p:grpSpPr>
      <p:sp>
        <p:nvSpPr>
          <p:cNvPr id="90" name="Google Shape;90;p14"/>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91" name="Google Shape;91;p14"/>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92" name="Google Shape;92;p14"/>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23" name="Google Shape;23;p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24" name="Google Shape;24;p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5" name="Google Shape;25;p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26" name="Google Shape;26;p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29" name="Google Shape;29;p4"/>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30" name="Google Shape;30;p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31" name="Google Shape;31;p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32" name="Google Shape;32;p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35" name="Google Shape;35;p5"/>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36" name="Google Shape;36;p5"/>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37" name="Google Shape;37;p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38" name="Google Shape;38;p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39" name="Google Shape;39;p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42" name="Google Shape;42;p6"/>
          <p:cNvSpPr txBox="1"/>
          <p:nvPr>
            <p:ph idx="1" type="body"/>
          </p:nvPr>
        </p:nvSpPr>
        <p:spPr>
          <a:xfrm>
            <a:off x="629841" y="1260872"/>
            <a:ext cx="38682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43" name="Google Shape;43;p6"/>
          <p:cNvSpPr txBox="1"/>
          <p:nvPr>
            <p:ph idx="2" type="body"/>
          </p:nvPr>
        </p:nvSpPr>
        <p:spPr>
          <a:xfrm>
            <a:off x="629841" y="1878806"/>
            <a:ext cx="3868200" cy="27633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44" name="Google Shape;44;p6"/>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45" name="Google Shape;45;p6"/>
          <p:cNvSpPr txBox="1"/>
          <p:nvPr>
            <p:ph idx="4" type="body"/>
          </p:nvPr>
        </p:nvSpPr>
        <p:spPr>
          <a:xfrm>
            <a:off x="4629150" y="1878806"/>
            <a:ext cx="3887400" cy="27633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46" name="Google Shape;46;p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47" name="Google Shape;47;p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48" name="Google Shape;48;p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51" name="Google Shape;51;p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2" name="Google Shape;52;p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3" name="Google Shape;53;p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6" name="Google Shape;56;p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57" name="Google Shape;57;p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629841" y="342900"/>
            <a:ext cx="29493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60" name="Google Shape;60;p9"/>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61" name="Google Shape;61;p9"/>
          <p:cNvSpPr txBox="1"/>
          <p:nvPr>
            <p:ph idx="2" type="body"/>
          </p:nvPr>
        </p:nvSpPr>
        <p:spPr>
          <a:xfrm>
            <a:off x="629841" y="1543050"/>
            <a:ext cx="29493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62" name="Google Shape;62;p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63" name="Google Shape;63;p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64" name="Google Shape;64;p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629841" y="342900"/>
            <a:ext cx="29493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67" name="Google Shape;67;p10"/>
          <p:cNvSpPr/>
          <p:nvPr>
            <p:ph idx="2" type="pic"/>
          </p:nvPr>
        </p:nvSpPr>
        <p:spPr>
          <a:xfrm>
            <a:off x="3887391" y="740569"/>
            <a:ext cx="4629300" cy="3655200"/>
          </a:xfrm>
          <a:prstGeom prst="rect">
            <a:avLst/>
          </a:prstGeom>
          <a:noFill/>
          <a:ln>
            <a:noFill/>
          </a:ln>
        </p:spPr>
      </p:sp>
      <p:sp>
        <p:nvSpPr>
          <p:cNvPr id="68" name="Google Shape;68;p10"/>
          <p:cNvSpPr txBox="1"/>
          <p:nvPr>
            <p:ph idx="1" type="body"/>
          </p:nvPr>
        </p:nvSpPr>
        <p:spPr>
          <a:xfrm>
            <a:off x="629841" y="1543050"/>
            <a:ext cx="29493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69" name="Google Shape;69;p1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0" name="Google Shape;70;p1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a:lvl1pPr>
            <a:lvl2pPr lvl="1" rtl="0" algn="l">
              <a:spcBef>
                <a:spcPts val="0"/>
              </a:spcBef>
              <a:spcAft>
                <a:spcPts val="0"/>
              </a:spcAft>
              <a:buSzPts val="1100"/>
              <a:buNone/>
              <a:defRPr/>
            </a:lvl2pPr>
            <a:lvl3pPr lvl="2" rtl="0" algn="l">
              <a:spcBef>
                <a:spcPts val="0"/>
              </a:spcBef>
              <a:spcAft>
                <a:spcPts val="0"/>
              </a:spcAft>
              <a:buSzPts val="1100"/>
              <a:buNone/>
              <a:defRPr/>
            </a:lvl3pPr>
            <a:lvl4pPr lvl="3" rtl="0" algn="l">
              <a:spcBef>
                <a:spcPts val="0"/>
              </a:spcBef>
              <a:spcAft>
                <a:spcPts val="0"/>
              </a:spcAft>
              <a:buSzPts val="1100"/>
              <a:buNone/>
              <a:defRPr/>
            </a:lvl4pPr>
            <a:lvl5pPr lvl="4" rtl="0" algn="l">
              <a:spcBef>
                <a:spcPts val="0"/>
              </a:spcBef>
              <a:spcAft>
                <a:spcPts val="0"/>
              </a:spcAft>
              <a:buSzPts val="1100"/>
              <a:buNone/>
              <a:defRPr/>
            </a:lvl5pPr>
            <a:lvl6pPr lvl="5" rtl="0" algn="l">
              <a:spcBef>
                <a:spcPts val="0"/>
              </a:spcBef>
              <a:spcAft>
                <a:spcPts val="0"/>
              </a:spcAft>
              <a:buSzPts val="1100"/>
              <a:buNone/>
              <a:defRPr/>
            </a:lvl6pPr>
            <a:lvl7pPr lvl="6" rtl="0" algn="l">
              <a:spcBef>
                <a:spcPts val="0"/>
              </a:spcBef>
              <a:spcAft>
                <a:spcPts val="0"/>
              </a:spcAft>
              <a:buSzPts val="1100"/>
              <a:buNone/>
              <a:defRPr/>
            </a:lvl7pPr>
            <a:lvl8pPr lvl="7" rtl="0" algn="l">
              <a:spcBef>
                <a:spcPts val="0"/>
              </a:spcBef>
              <a:spcAft>
                <a:spcPts val="0"/>
              </a:spcAft>
              <a:buSzPts val="1100"/>
              <a:buNone/>
              <a:defRPr/>
            </a:lvl8pPr>
            <a:lvl9pPr lvl="8" rtl="0" algn="l">
              <a:spcBef>
                <a:spcPts val="0"/>
              </a:spcBef>
              <a:spcAft>
                <a:spcPts val="0"/>
              </a:spcAft>
              <a:buSzPts val="1100"/>
              <a:buNone/>
              <a:defRPr/>
            </a:lvl9pPr>
          </a:lstStyle>
          <a:p/>
        </p:txBody>
      </p:sp>
      <p:sp>
        <p:nvSpPr>
          <p:cNvPr id="71" name="Google Shape;71;p1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4.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6"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p:txBody>
      </p:sp>
      <p:sp>
        <p:nvSpPr>
          <p:cNvPr id="7" name="Google Shape;7;p1"/>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
              <a:t>‹#›</a:t>
            </a:fld>
            <a:endParaRPr/>
          </a:p>
        </p:txBody>
      </p:sp>
      <p:pic>
        <p:nvPicPr>
          <p:cNvPr id="11" name="Google Shape;11;p1"/>
          <p:cNvPicPr preferRelativeResize="0"/>
          <p:nvPr/>
        </p:nvPicPr>
        <p:blipFill rotWithShape="1">
          <a:blip r:embed="rId1">
            <a:alphaModFix/>
          </a:blip>
          <a:srcRect b="0" l="0" r="0" t="0"/>
          <a:stretch/>
        </p:blipFill>
        <p:spPr>
          <a:xfrm>
            <a:off x="8202484" y="0"/>
            <a:ext cx="1040664" cy="1040664"/>
          </a:xfrm>
          <a:prstGeom prst="rect">
            <a:avLst/>
          </a:prstGeom>
          <a:noFill/>
          <a:ln>
            <a:noFill/>
          </a:ln>
        </p:spPr>
      </p:pic>
      <p:pic>
        <p:nvPicPr>
          <p:cNvPr id="12" name="Google Shape;12;p1"/>
          <p:cNvPicPr preferRelativeResize="0"/>
          <p:nvPr/>
        </p:nvPicPr>
        <p:blipFill rotWithShape="1">
          <a:blip r:embed="rId2">
            <a:alphaModFix/>
          </a:blip>
          <a:srcRect b="-13533" l="0" r="0" t="0"/>
          <a:stretch/>
        </p:blipFill>
        <p:spPr>
          <a:xfrm>
            <a:off x="7645063" y="200978"/>
            <a:ext cx="690180" cy="75620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ctrTitle"/>
          </p:nvPr>
        </p:nvSpPr>
        <p:spPr>
          <a:xfrm>
            <a:off x="1143000" y="841772"/>
            <a:ext cx="6858000" cy="1790700"/>
          </a:xfrm>
          <a:prstGeom prst="rect">
            <a:avLst/>
          </a:prstGeom>
        </p:spPr>
        <p:txBody>
          <a:bodyPr anchorCtr="0" anchor="b" bIns="34275" lIns="68575" spcFirstLastPara="1" rIns="68575" wrap="square" tIns="34275">
            <a:normAutofit/>
          </a:bodyPr>
          <a:lstStyle/>
          <a:p>
            <a:pPr indent="0" lvl="0" marL="0" rtl="0" algn="ctr">
              <a:spcBef>
                <a:spcPts val="0"/>
              </a:spcBef>
              <a:spcAft>
                <a:spcPts val="0"/>
              </a:spcAft>
              <a:buNone/>
            </a:pPr>
            <a:r>
              <a:rPr lang="it"/>
              <a:t>TLIT4U Pedagogical models and transliteracy practices</a:t>
            </a:r>
            <a:endParaRPr/>
          </a:p>
        </p:txBody>
      </p:sp>
      <p:sp>
        <p:nvSpPr>
          <p:cNvPr id="98" name="Google Shape;98;p15"/>
          <p:cNvSpPr txBox="1"/>
          <p:nvPr>
            <p:ph idx="1" type="subTitle"/>
          </p:nvPr>
        </p:nvSpPr>
        <p:spPr>
          <a:xfrm>
            <a:off x="1143000" y="2701529"/>
            <a:ext cx="6858000" cy="1241700"/>
          </a:xfrm>
          <a:prstGeom prst="rect">
            <a:avLst/>
          </a:prstGeom>
        </p:spPr>
        <p:txBody>
          <a:bodyPr anchorCtr="0" anchor="t" bIns="34275" lIns="68575" spcFirstLastPara="1" rIns="68575" wrap="square" tIns="34275">
            <a:normAutofit/>
          </a:bodyPr>
          <a:lstStyle/>
          <a:p>
            <a:pPr indent="0" lvl="0" marL="0" rtl="0" algn="ctr">
              <a:spcBef>
                <a:spcPts val="800"/>
              </a:spcBef>
              <a:spcAft>
                <a:spcPts val="0"/>
              </a:spcAft>
              <a:buNone/>
            </a:pPr>
            <a:r>
              <a:rPr lang="it"/>
              <a:t>Anna Maria Tammaro</a:t>
            </a:r>
            <a:endParaRPr/>
          </a:p>
          <a:p>
            <a:pPr indent="0" lvl="0" marL="0" rtl="0" algn="ctr">
              <a:spcBef>
                <a:spcPts val="800"/>
              </a:spcBef>
              <a:spcAft>
                <a:spcPts val="0"/>
              </a:spcAft>
              <a:buNone/>
            </a:pPr>
            <a:r>
              <a:rPr lang="it"/>
              <a:t>29 January 2024</a:t>
            </a:r>
            <a:endParaRPr/>
          </a:p>
        </p:txBody>
      </p:sp>
      <p:pic>
        <p:nvPicPr>
          <p:cNvPr id="99" name="Google Shape;99;p15"/>
          <p:cNvPicPr preferRelativeResize="0"/>
          <p:nvPr/>
        </p:nvPicPr>
        <p:blipFill rotWithShape="1">
          <a:blip r:embed="rId3">
            <a:alphaModFix/>
          </a:blip>
          <a:srcRect b="0" l="0" r="0" t="0"/>
          <a:stretch/>
        </p:blipFill>
        <p:spPr>
          <a:xfrm>
            <a:off x="2122714" y="6312808"/>
            <a:ext cx="3805500" cy="545100"/>
          </a:xfrm>
          <a:prstGeom prst="roundRect">
            <a:avLst>
              <a:gd fmla="val 8594" name="adj"/>
            </a:avLst>
          </a:prstGeom>
          <a:solidFill>
            <a:srgbClr val="ECECEC"/>
          </a:solidFill>
          <a:ln>
            <a:noFill/>
          </a:ln>
          <a:effectLst>
            <a:reflection blurRad="0" dir="5400000" dist="5000" endA="0" endPos="28000" fadeDir="5400012" kx="0" rotWithShape="0" algn="bl" stA="38000" stPos="0" sy="-100000" ky="0"/>
          </a:effectLst>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4"/>
          <p:cNvSpPr txBox="1"/>
          <p:nvPr>
            <p:ph type="title"/>
          </p:nvPr>
        </p:nvSpPr>
        <p:spPr>
          <a:xfrm>
            <a:off x="311700" y="445025"/>
            <a:ext cx="8520600" cy="572700"/>
          </a:xfrm>
          <a:prstGeom prst="rect">
            <a:avLst/>
          </a:prstGeom>
        </p:spPr>
        <p:txBody>
          <a:bodyPr anchorCtr="0" anchor="ctr" bIns="34275" lIns="68575" spcFirstLastPara="1" rIns="68575" wrap="square" tIns="34275">
            <a:normAutofit fontScale="90000"/>
          </a:bodyPr>
          <a:lstStyle/>
          <a:p>
            <a:pPr indent="0" lvl="0" marL="0" rtl="0" algn="l">
              <a:spcBef>
                <a:spcPts val="0"/>
              </a:spcBef>
              <a:spcAft>
                <a:spcPts val="0"/>
              </a:spcAft>
              <a:buNone/>
            </a:pPr>
            <a:r>
              <a:rPr lang="it"/>
              <a:t>WONDER</a:t>
            </a:r>
            <a:endParaRPr/>
          </a:p>
          <a:p>
            <a:pPr indent="0" lvl="0" marL="0" rtl="0" algn="l">
              <a:spcBef>
                <a:spcPts val="0"/>
              </a:spcBef>
              <a:spcAft>
                <a:spcPts val="0"/>
              </a:spcAft>
              <a:buNone/>
            </a:pPr>
            <a:r>
              <a:t/>
            </a:r>
            <a:endParaRPr/>
          </a:p>
        </p:txBody>
      </p:sp>
      <p:sp>
        <p:nvSpPr>
          <p:cNvPr id="176" name="Google Shape;176;p24"/>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t/>
            </a:r>
            <a:endParaRPr/>
          </a:p>
        </p:txBody>
      </p:sp>
      <p:sp>
        <p:nvSpPr>
          <p:cNvPr id="177" name="Google Shape;177;p24"/>
          <p:cNvSpPr/>
          <p:nvPr/>
        </p:nvSpPr>
        <p:spPr>
          <a:xfrm>
            <a:off x="766050" y="1785375"/>
            <a:ext cx="1500900" cy="1500900"/>
          </a:xfrm>
          <a:prstGeom prst="ellipse">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Learning </a:t>
            </a:r>
            <a:r>
              <a:rPr lang="it">
                <a:solidFill>
                  <a:schemeClr val="dk1"/>
                </a:solidFill>
              </a:rPr>
              <a:t>outcomes</a:t>
            </a:r>
            <a:endParaRPr/>
          </a:p>
        </p:txBody>
      </p:sp>
      <p:sp>
        <p:nvSpPr>
          <p:cNvPr id="178" name="Google Shape;178;p24"/>
          <p:cNvSpPr/>
          <p:nvPr/>
        </p:nvSpPr>
        <p:spPr>
          <a:xfrm>
            <a:off x="3482375" y="1785375"/>
            <a:ext cx="1500900" cy="1500900"/>
          </a:xfrm>
          <a:prstGeom prst="ellipse">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it">
                <a:solidFill>
                  <a:schemeClr val="dk1"/>
                </a:solidFill>
              </a:rPr>
              <a:t>Simulation training</a:t>
            </a:r>
            <a:endParaRPr>
              <a:solidFill>
                <a:schemeClr val="dk1"/>
              </a:solidFill>
            </a:endParaRPr>
          </a:p>
        </p:txBody>
      </p:sp>
      <p:sp>
        <p:nvSpPr>
          <p:cNvPr id="179" name="Google Shape;179;p24"/>
          <p:cNvSpPr/>
          <p:nvPr/>
        </p:nvSpPr>
        <p:spPr>
          <a:xfrm>
            <a:off x="6323800" y="1699300"/>
            <a:ext cx="1712100" cy="1500900"/>
          </a:xfrm>
          <a:prstGeom prst="ellipse">
            <a:avLst/>
          </a:prstGeom>
          <a:solidFill>
            <a:srgbClr val="00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Assessment</a:t>
            </a:r>
            <a:endParaRPr/>
          </a:p>
        </p:txBody>
      </p:sp>
      <p:sp>
        <p:nvSpPr>
          <p:cNvPr id="180" name="Google Shape;180;p24"/>
          <p:cNvSpPr/>
          <p:nvPr/>
        </p:nvSpPr>
        <p:spPr>
          <a:xfrm>
            <a:off x="375200" y="1152475"/>
            <a:ext cx="8317200" cy="633000"/>
          </a:xfrm>
          <a:prstGeom prst="rightArrow">
            <a:avLst>
              <a:gd fmla="val 50000" name="adj1"/>
              <a:gd fmla="val 50000" name="adj2"/>
            </a:avLst>
          </a:prstGeom>
          <a:solidFill>
            <a:srgbClr val="FBE44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WONDER </a:t>
            </a:r>
            <a:r>
              <a:rPr lang="it"/>
              <a:t>COMPETENCIES: justify research strategy and formulating research questions  </a:t>
            </a:r>
            <a:endParaRPr/>
          </a:p>
        </p:txBody>
      </p:sp>
      <p:sp>
        <p:nvSpPr>
          <p:cNvPr id="181" name="Google Shape;181;p24"/>
          <p:cNvSpPr/>
          <p:nvPr/>
        </p:nvSpPr>
        <p:spPr>
          <a:xfrm>
            <a:off x="594075" y="3536350"/>
            <a:ext cx="2001000" cy="90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M</a:t>
            </a:r>
            <a:r>
              <a:rPr lang="it"/>
              <a:t>ake hyphotheses, identify methods, ask rich questions</a:t>
            </a:r>
            <a:endParaRPr/>
          </a:p>
        </p:txBody>
      </p:sp>
      <p:sp>
        <p:nvSpPr>
          <p:cNvPr id="182" name="Google Shape;182;p24"/>
          <p:cNvSpPr/>
          <p:nvPr/>
        </p:nvSpPr>
        <p:spPr>
          <a:xfrm>
            <a:off x="3349375" y="3286275"/>
            <a:ext cx="2055600" cy="1151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it" sz="1200"/>
              <a:t>Develop deeper questions by asking “What if?” “Why?” and “So what?” </a:t>
            </a:r>
            <a:r>
              <a:rPr b="1" lang="it" sz="1200"/>
              <a:t>Examples</a:t>
            </a:r>
            <a:endParaRPr/>
          </a:p>
        </p:txBody>
      </p:sp>
      <p:sp>
        <p:nvSpPr>
          <p:cNvPr id="183" name="Google Shape;183;p24"/>
          <p:cNvSpPr/>
          <p:nvPr/>
        </p:nvSpPr>
        <p:spPr>
          <a:xfrm>
            <a:off x="6636475" y="3536350"/>
            <a:ext cx="1500900" cy="90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Peer assessment</a:t>
            </a:r>
            <a:endParaRPr/>
          </a:p>
          <a:p>
            <a:pPr indent="0" lvl="0" marL="0" rtl="0" algn="ctr">
              <a:spcBef>
                <a:spcPts val="0"/>
              </a:spcBef>
              <a:spcAft>
                <a:spcPts val="0"/>
              </a:spcAft>
              <a:buNone/>
            </a:pPr>
            <a:r>
              <a:rPr lang="it"/>
              <a:t>Procrastination...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it"/>
              <a:t>INVESTIGATE</a:t>
            </a:r>
            <a:endParaRPr/>
          </a:p>
        </p:txBody>
      </p:sp>
      <p:sp>
        <p:nvSpPr>
          <p:cNvPr id="189" name="Google Shape;189;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t/>
            </a:r>
            <a:endParaRPr/>
          </a:p>
        </p:txBody>
      </p:sp>
      <p:sp>
        <p:nvSpPr>
          <p:cNvPr id="190" name="Google Shape;190;p25"/>
          <p:cNvSpPr/>
          <p:nvPr/>
        </p:nvSpPr>
        <p:spPr>
          <a:xfrm>
            <a:off x="766050" y="1785375"/>
            <a:ext cx="1500900" cy="1500900"/>
          </a:xfrm>
          <a:prstGeom prst="ellipse">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Learning </a:t>
            </a:r>
            <a:r>
              <a:rPr lang="it">
                <a:solidFill>
                  <a:schemeClr val="dk1"/>
                </a:solidFill>
              </a:rPr>
              <a:t>outcomes</a:t>
            </a:r>
            <a:endParaRPr/>
          </a:p>
        </p:txBody>
      </p:sp>
      <p:sp>
        <p:nvSpPr>
          <p:cNvPr id="191" name="Google Shape;191;p25"/>
          <p:cNvSpPr/>
          <p:nvPr/>
        </p:nvSpPr>
        <p:spPr>
          <a:xfrm>
            <a:off x="3482375" y="1785375"/>
            <a:ext cx="1500900" cy="1500900"/>
          </a:xfrm>
          <a:prstGeom prst="ellipse">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it">
                <a:solidFill>
                  <a:schemeClr val="dk1"/>
                </a:solidFill>
              </a:rPr>
              <a:t>Simulation training</a:t>
            </a:r>
            <a:endParaRPr>
              <a:solidFill>
                <a:schemeClr val="dk1"/>
              </a:solidFill>
            </a:endParaRPr>
          </a:p>
        </p:txBody>
      </p:sp>
      <p:sp>
        <p:nvSpPr>
          <p:cNvPr id="192" name="Google Shape;192;p25"/>
          <p:cNvSpPr/>
          <p:nvPr/>
        </p:nvSpPr>
        <p:spPr>
          <a:xfrm>
            <a:off x="6323800" y="1699300"/>
            <a:ext cx="1712100" cy="1500900"/>
          </a:xfrm>
          <a:prstGeom prst="ellipse">
            <a:avLst/>
          </a:prstGeom>
          <a:solidFill>
            <a:srgbClr val="00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Assessment</a:t>
            </a:r>
            <a:endParaRPr/>
          </a:p>
        </p:txBody>
      </p:sp>
      <p:sp>
        <p:nvSpPr>
          <p:cNvPr id="193" name="Google Shape;193;p25"/>
          <p:cNvSpPr/>
          <p:nvPr/>
        </p:nvSpPr>
        <p:spPr>
          <a:xfrm>
            <a:off x="311700" y="1152475"/>
            <a:ext cx="8380800" cy="633000"/>
          </a:xfrm>
          <a:prstGeom prst="rightArrow">
            <a:avLst>
              <a:gd fmla="val 50000" name="adj1"/>
              <a:gd fmla="val 50000" name="adj2"/>
            </a:avLst>
          </a:prstGeom>
          <a:solidFill>
            <a:srgbClr val="FBE44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INVESTIGATE </a:t>
            </a:r>
            <a:r>
              <a:rPr lang="it"/>
              <a:t>COMPETENCIES: </a:t>
            </a:r>
            <a:r>
              <a:rPr lang="it"/>
              <a:t> finding and evaluating information and data </a:t>
            </a:r>
            <a:endParaRPr/>
          </a:p>
        </p:txBody>
      </p:sp>
      <p:sp>
        <p:nvSpPr>
          <p:cNvPr id="194" name="Google Shape;194;p25"/>
          <p:cNvSpPr/>
          <p:nvPr/>
        </p:nvSpPr>
        <p:spPr>
          <a:xfrm>
            <a:off x="640975" y="3404650"/>
            <a:ext cx="1782300" cy="1164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sz="1200">
                <a:solidFill>
                  <a:schemeClr val="dk1"/>
                </a:solidFill>
              </a:rPr>
              <a:t>Collecting data from different sources and experiments</a:t>
            </a:r>
            <a:endParaRPr sz="1200">
              <a:solidFill>
                <a:schemeClr val="dk1"/>
              </a:solidFill>
            </a:endParaRPr>
          </a:p>
          <a:p>
            <a:pPr indent="0" lvl="0" marL="0" rtl="0" algn="l">
              <a:spcBef>
                <a:spcPts val="0"/>
              </a:spcBef>
              <a:spcAft>
                <a:spcPts val="0"/>
              </a:spcAft>
              <a:buNone/>
            </a:pPr>
            <a:r>
              <a:rPr lang="it" sz="1200">
                <a:solidFill>
                  <a:schemeClr val="dk1"/>
                </a:solidFill>
              </a:rPr>
              <a:t>Evaluate how information and data answer to questions</a:t>
            </a:r>
            <a:endParaRPr sz="1200">
              <a:solidFill>
                <a:schemeClr val="dk1"/>
              </a:solidFill>
            </a:endParaRPr>
          </a:p>
        </p:txBody>
      </p:sp>
      <p:sp>
        <p:nvSpPr>
          <p:cNvPr id="195" name="Google Shape;195;p25"/>
          <p:cNvSpPr/>
          <p:nvPr/>
        </p:nvSpPr>
        <p:spPr>
          <a:xfrm>
            <a:off x="3251825" y="3536350"/>
            <a:ext cx="2217900" cy="1032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a:solidFill>
                  <a:schemeClr val="dk1"/>
                </a:solidFill>
              </a:rPr>
              <a:t>Literature review (5 most important references) </a:t>
            </a:r>
            <a:endParaRPr>
              <a:solidFill>
                <a:schemeClr val="dk1"/>
              </a:solidFill>
            </a:endParaRPr>
          </a:p>
          <a:p>
            <a:pPr indent="0" lvl="0" marL="0" rtl="0" algn="l">
              <a:spcBef>
                <a:spcPts val="0"/>
              </a:spcBef>
              <a:spcAft>
                <a:spcPts val="0"/>
              </a:spcAft>
              <a:buNone/>
            </a:pPr>
            <a:r>
              <a:rPr lang="it">
                <a:solidFill>
                  <a:schemeClr val="dk1"/>
                </a:solidFill>
              </a:rPr>
              <a:t>Citation style</a:t>
            </a:r>
            <a:endParaRPr>
              <a:solidFill>
                <a:schemeClr val="dk1"/>
              </a:solidFill>
            </a:endParaRPr>
          </a:p>
          <a:p>
            <a:pPr indent="0" lvl="0" marL="0" rtl="0" algn="l">
              <a:spcBef>
                <a:spcPts val="0"/>
              </a:spcBef>
              <a:spcAft>
                <a:spcPts val="0"/>
              </a:spcAft>
              <a:buClr>
                <a:schemeClr val="dk1"/>
              </a:buClr>
              <a:buSzPts val="1100"/>
              <a:buFont typeface="Arial"/>
              <a:buNone/>
            </a:pPr>
            <a:r>
              <a:rPr lang="it">
                <a:solidFill>
                  <a:schemeClr val="dk1"/>
                </a:solidFill>
              </a:rPr>
              <a:t>Examples</a:t>
            </a:r>
            <a:endParaRPr>
              <a:solidFill>
                <a:schemeClr val="dk1"/>
              </a:solidFill>
            </a:endParaRPr>
          </a:p>
        </p:txBody>
      </p:sp>
      <p:sp>
        <p:nvSpPr>
          <p:cNvPr id="196" name="Google Shape;196;p25"/>
          <p:cNvSpPr/>
          <p:nvPr/>
        </p:nvSpPr>
        <p:spPr>
          <a:xfrm>
            <a:off x="6636475" y="3536350"/>
            <a:ext cx="1500900" cy="90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sz="1200"/>
              <a:t>Peer formative assessment</a:t>
            </a:r>
            <a:endParaRPr sz="1200"/>
          </a:p>
          <a:p>
            <a:pPr indent="0" lvl="0" marL="0" rtl="0" algn="ctr">
              <a:spcBef>
                <a:spcPts val="0"/>
              </a:spcBef>
              <a:spcAft>
                <a:spcPts val="0"/>
              </a:spcAft>
              <a:buNone/>
            </a:pPr>
            <a:r>
              <a:rPr lang="it" sz="1200"/>
              <a:t>Teachers prepare templates</a:t>
            </a:r>
            <a:endParaRPr sz="1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6"/>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it"/>
              <a:t>CONSTRUCT</a:t>
            </a:r>
            <a:endParaRPr/>
          </a:p>
        </p:txBody>
      </p:sp>
      <p:sp>
        <p:nvSpPr>
          <p:cNvPr id="202" name="Google Shape;202;p26"/>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t/>
            </a:r>
            <a:endParaRPr/>
          </a:p>
        </p:txBody>
      </p:sp>
      <p:sp>
        <p:nvSpPr>
          <p:cNvPr id="203" name="Google Shape;203;p26"/>
          <p:cNvSpPr/>
          <p:nvPr/>
        </p:nvSpPr>
        <p:spPr>
          <a:xfrm>
            <a:off x="766050" y="1785375"/>
            <a:ext cx="1500900" cy="1500900"/>
          </a:xfrm>
          <a:prstGeom prst="ellipse">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Learning </a:t>
            </a:r>
            <a:r>
              <a:rPr lang="it">
                <a:solidFill>
                  <a:schemeClr val="dk1"/>
                </a:solidFill>
              </a:rPr>
              <a:t>outcomes</a:t>
            </a:r>
            <a:endParaRPr/>
          </a:p>
        </p:txBody>
      </p:sp>
      <p:sp>
        <p:nvSpPr>
          <p:cNvPr id="204" name="Google Shape;204;p26"/>
          <p:cNvSpPr/>
          <p:nvPr/>
        </p:nvSpPr>
        <p:spPr>
          <a:xfrm>
            <a:off x="3482375" y="1785375"/>
            <a:ext cx="1500900" cy="1500900"/>
          </a:xfrm>
          <a:prstGeom prst="ellipse">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it">
                <a:solidFill>
                  <a:schemeClr val="dk1"/>
                </a:solidFill>
              </a:rPr>
              <a:t>Simulation training</a:t>
            </a:r>
            <a:endParaRPr/>
          </a:p>
        </p:txBody>
      </p:sp>
      <p:sp>
        <p:nvSpPr>
          <p:cNvPr id="205" name="Google Shape;205;p26"/>
          <p:cNvSpPr/>
          <p:nvPr/>
        </p:nvSpPr>
        <p:spPr>
          <a:xfrm>
            <a:off x="6323800" y="1699300"/>
            <a:ext cx="1712100" cy="1500900"/>
          </a:xfrm>
          <a:prstGeom prst="ellipse">
            <a:avLst/>
          </a:prstGeom>
          <a:solidFill>
            <a:srgbClr val="00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Assessment</a:t>
            </a:r>
            <a:endParaRPr/>
          </a:p>
        </p:txBody>
      </p:sp>
      <p:sp>
        <p:nvSpPr>
          <p:cNvPr id="206" name="Google Shape;206;p26"/>
          <p:cNvSpPr/>
          <p:nvPr/>
        </p:nvSpPr>
        <p:spPr>
          <a:xfrm>
            <a:off x="437750" y="1152475"/>
            <a:ext cx="8254800" cy="633000"/>
          </a:xfrm>
          <a:prstGeom prst="rightArrow">
            <a:avLst>
              <a:gd fmla="val 50000" name="adj1"/>
              <a:gd fmla="val 50000" name="adj2"/>
            </a:avLst>
          </a:prstGeom>
          <a:solidFill>
            <a:srgbClr val="FBE44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CONSTRUCT </a:t>
            </a:r>
            <a:r>
              <a:rPr lang="it"/>
              <a:t>COMPETENCIES:  make meaning</a:t>
            </a:r>
            <a:r>
              <a:rPr lang="it"/>
              <a:t> and build new understandings</a:t>
            </a:r>
            <a:endParaRPr/>
          </a:p>
        </p:txBody>
      </p:sp>
      <p:sp>
        <p:nvSpPr>
          <p:cNvPr id="207" name="Google Shape;207;p26"/>
          <p:cNvSpPr/>
          <p:nvPr/>
        </p:nvSpPr>
        <p:spPr>
          <a:xfrm>
            <a:off x="922400" y="3536350"/>
            <a:ext cx="1500900" cy="90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sz="1300"/>
              <a:t>Construct new understandings</a:t>
            </a:r>
            <a:endParaRPr sz="1300"/>
          </a:p>
          <a:p>
            <a:pPr indent="0" lvl="0" marL="0" rtl="0" algn="l">
              <a:spcBef>
                <a:spcPts val="0"/>
              </a:spcBef>
              <a:spcAft>
                <a:spcPts val="0"/>
              </a:spcAft>
              <a:buNone/>
            </a:pPr>
            <a:r>
              <a:rPr lang="it" sz="1300"/>
              <a:t>Draw conclusions on questions</a:t>
            </a:r>
            <a:endParaRPr sz="1300"/>
          </a:p>
        </p:txBody>
      </p:sp>
      <p:sp>
        <p:nvSpPr>
          <p:cNvPr id="208" name="Google Shape;208;p26"/>
          <p:cNvSpPr/>
          <p:nvPr/>
        </p:nvSpPr>
        <p:spPr>
          <a:xfrm>
            <a:off x="3251825" y="3536350"/>
            <a:ext cx="2251200" cy="90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Prepare a s</a:t>
            </a:r>
            <a:r>
              <a:rPr lang="it"/>
              <a:t>tructured abstract (250 words)</a:t>
            </a:r>
            <a:endParaRPr/>
          </a:p>
          <a:p>
            <a:pPr indent="0" lvl="0" marL="0" rtl="0" algn="ctr">
              <a:spcBef>
                <a:spcPts val="0"/>
              </a:spcBef>
              <a:spcAft>
                <a:spcPts val="0"/>
              </a:spcAft>
              <a:buNone/>
            </a:pPr>
            <a:r>
              <a:rPr lang="it"/>
              <a:t>Plagiarism</a:t>
            </a:r>
            <a:endParaRPr/>
          </a:p>
          <a:p>
            <a:pPr indent="0" lvl="0" marL="0" rtl="0" algn="ctr">
              <a:spcBef>
                <a:spcPts val="0"/>
              </a:spcBef>
              <a:spcAft>
                <a:spcPts val="0"/>
              </a:spcAft>
              <a:buNone/>
            </a:pPr>
            <a:r>
              <a:t/>
            </a:r>
            <a:endParaRPr/>
          </a:p>
        </p:txBody>
      </p:sp>
      <p:sp>
        <p:nvSpPr>
          <p:cNvPr id="209" name="Google Shape;209;p26"/>
          <p:cNvSpPr/>
          <p:nvPr/>
        </p:nvSpPr>
        <p:spPr>
          <a:xfrm>
            <a:off x="6323800" y="3536350"/>
            <a:ext cx="1946400" cy="90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a:t>Self assessment</a:t>
            </a:r>
            <a:endParaRPr/>
          </a:p>
          <a:p>
            <a:pPr indent="0" lvl="0" marL="0" rtl="0" algn="l">
              <a:lnSpc>
                <a:spcPct val="115000"/>
              </a:lnSpc>
              <a:spcBef>
                <a:spcPts val="0"/>
              </a:spcBef>
              <a:spcAft>
                <a:spcPts val="0"/>
              </a:spcAft>
              <a:buClr>
                <a:schemeClr val="dk1"/>
              </a:buClr>
              <a:buSzPts val="1100"/>
              <a:buFont typeface="Arial"/>
              <a:buNone/>
            </a:pPr>
            <a:r>
              <a:rPr lang="it"/>
              <a:t>Teacher’s questions</a:t>
            </a:r>
            <a:endParaRPr/>
          </a:p>
          <a:p>
            <a:pPr indent="0" lvl="0" marL="0" rtl="0" algn="ctr">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7"/>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it"/>
              <a:t>EXPRESS</a:t>
            </a:r>
            <a:endParaRPr/>
          </a:p>
        </p:txBody>
      </p:sp>
      <p:sp>
        <p:nvSpPr>
          <p:cNvPr id="215" name="Google Shape;215;p27"/>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t/>
            </a:r>
            <a:endParaRPr/>
          </a:p>
        </p:txBody>
      </p:sp>
      <p:sp>
        <p:nvSpPr>
          <p:cNvPr id="216" name="Google Shape;216;p27"/>
          <p:cNvSpPr/>
          <p:nvPr/>
        </p:nvSpPr>
        <p:spPr>
          <a:xfrm>
            <a:off x="766050" y="1785375"/>
            <a:ext cx="1500900" cy="1500900"/>
          </a:xfrm>
          <a:prstGeom prst="ellipse">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Learning </a:t>
            </a:r>
            <a:r>
              <a:rPr lang="it">
                <a:solidFill>
                  <a:schemeClr val="dk1"/>
                </a:solidFill>
              </a:rPr>
              <a:t>outcomes</a:t>
            </a:r>
            <a:endParaRPr/>
          </a:p>
        </p:txBody>
      </p:sp>
      <p:sp>
        <p:nvSpPr>
          <p:cNvPr id="217" name="Google Shape;217;p27"/>
          <p:cNvSpPr/>
          <p:nvPr/>
        </p:nvSpPr>
        <p:spPr>
          <a:xfrm>
            <a:off x="3482375" y="1785375"/>
            <a:ext cx="1500900" cy="1500900"/>
          </a:xfrm>
          <a:prstGeom prst="ellipse">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it">
                <a:solidFill>
                  <a:schemeClr val="dk1"/>
                </a:solidFill>
              </a:rPr>
              <a:t>Simulation training</a:t>
            </a:r>
            <a:endParaRPr/>
          </a:p>
        </p:txBody>
      </p:sp>
      <p:sp>
        <p:nvSpPr>
          <p:cNvPr id="218" name="Google Shape;218;p27"/>
          <p:cNvSpPr/>
          <p:nvPr/>
        </p:nvSpPr>
        <p:spPr>
          <a:xfrm>
            <a:off x="6323800" y="1699300"/>
            <a:ext cx="1712100" cy="1500900"/>
          </a:xfrm>
          <a:prstGeom prst="ellipse">
            <a:avLst/>
          </a:prstGeom>
          <a:solidFill>
            <a:srgbClr val="00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Assessment</a:t>
            </a:r>
            <a:endParaRPr/>
          </a:p>
        </p:txBody>
      </p:sp>
      <p:sp>
        <p:nvSpPr>
          <p:cNvPr id="219" name="Google Shape;219;p27"/>
          <p:cNvSpPr/>
          <p:nvPr/>
        </p:nvSpPr>
        <p:spPr>
          <a:xfrm>
            <a:off x="311700" y="1085050"/>
            <a:ext cx="8380800" cy="633000"/>
          </a:xfrm>
          <a:prstGeom prst="rightArrow">
            <a:avLst>
              <a:gd fmla="val 50000" name="adj1"/>
              <a:gd fmla="val 50000" name="adj2"/>
            </a:avLst>
          </a:prstGeom>
          <a:solidFill>
            <a:srgbClr val="FBE44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EXPRESS </a:t>
            </a:r>
            <a:r>
              <a:rPr lang="it"/>
              <a:t>COMPETENCIES:  communicate the </a:t>
            </a:r>
            <a:r>
              <a:rPr lang="it"/>
              <a:t>found evidence to target audience</a:t>
            </a:r>
            <a:endParaRPr/>
          </a:p>
        </p:txBody>
      </p:sp>
      <p:sp>
        <p:nvSpPr>
          <p:cNvPr id="220" name="Google Shape;220;p27"/>
          <p:cNvSpPr/>
          <p:nvPr/>
        </p:nvSpPr>
        <p:spPr>
          <a:xfrm>
            <a:off x="922400" y="3536350"/>
            <a:ext cx="1500900" cy="90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Express new ideas and share learning</a:t>
            </a:r>
            <a:endParaRPr/>
          </a:p>
        </p:txBody>
      </p:sp>
      <p:sp>
        <p:nvSpPr>
          <p:cNvPr id="221" name="Google Shape;221;p27"/>
          <p:cNvSpPr/>
          <p:nvPr/>
        </p:nvSpPr>
        <p:spPr>
          <a:xfrm>
            <a:off x="3560575" y="3536350"/>
            <a:ext cx="1500900" cy="90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it">
                <a:solidFill>
                  <a:schemeClr val="dk1"/>
                </a:solidFill>
              </a:rPr>
              <a:t>Revised outline of research proposal and its significance</a:t>
            </a:r>
            <a:endParaRPr/>
          </a:p>
        </p:txBody>
      </p:sp>
      <p:sp>
        <p:nvSpPr>
          <p:cNvPr id="222" name="Google Shape;222;p27"/>
          <p:cNvSpPr/>
          <p:nvPr/>
        </p:nvSpPr>
        <p:spPr>
          <a:xfrm>
            <a:off x="6323800" y="3536350"/>
            <a:ext cx="2149800" cy="90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S</a:t>
            </a:r>
            <a:r>
              <a:rPr lang="it" sz="1300"/>
              <a:t>elf and Peer assessment</a:t>
            </a:r>
            <a:endParaRPr sz="1300"/>
          </a:p>
          <a:p>
            <a:pPr indent="0" lvl="0" marL="0" rtl="0" algn="l">
              <a:lnSpc>
                <a:spcPct val="115000"/>
              </a:lnSpc>
              <a:spcBef>
                <a:spcPts val="0"/>
              </a:spcBef>
              <a:spcAft>
                <a:spcPts val="0"/>
              </a:spcAft>
              <a:buClr>
                <a:schemeClr val="dk1"/>
              </a:buClr>
              <a:buSzPts val="1100"/>
              <a:buFont typeface="Arial"/>
              <a:buNone/>
            </a:pPr>
            <a:r>
              <a:rPr lang="it" sz="1000">
                <a:solidFill>
                  <a:schemeClr val="dk1"/>
                </a:solidFill>
              </a:rPr>
              <a:t>Proving marking rubric so students </a:t>
            </a:r>
            <a:endParaRPr sz="13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28"/>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it"/>
              <a:t>REFLECT</a:t>
            </a:r>
            <a:endParaRPr/>
          </a:p>
        </p:txBody>
      </p:sp>
      <p:sp>
        <p:nvSpPr>
          <p:cNvPr id="228" name="Google Shape;228;p28"/>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t/>
            </a:r>
            <a:endParaRPr/>
          </a:p>
        </p:txBody>
      </p:sp>
      <p:sp>
        <p:nvSpPr>
          <p:cNvPr id="229" name="Google Shape;229;p28"/>
          <p:cNvSpPr/>
          <p:nvPr/>
        </p:nvSpPr>
        <p:spPr>
          <a:xfrm>
            <a:off x="766050" y="1785375"/>
            <a:ext cx="1500900" cy="1500900"/>
          </a:xfrm>
          <a:prstGeom prst="ellipse">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Learning </a:t>
            </a:r>
            <a:r>
              <a:rPr lang="it">
                <a:solidFill>
                  <a:schemeClr val="dk1"/>
                </a:solidFill>
              </a:rPr>
              <a:t>outcomes</a:t>
            </a:r>
            <a:endParaRPr/>
          </a:p>
        </p:txBody>
      </p:sp>
      <p:sp>
        <p:nvSpPr>
          <p:cNvPr id="230" name="Google Shape;230;p28"/>
          <p:cNvSpPr/>
          <p:nvPr/>
        </p:nvSpPr>
        <p:spPr>
          <a:xfrm>
            <a:off x="3482375" y="1785375"/>
            <a:ext cx="1500900" cy="1500900"/>
          </a:xfrm>
          <a:prstGeom prst="ellipse">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it">
                <a:solidFill>
                  <a:schemeClr val="dk1"/>
                </a:solidFill>
              </a:rPr>
              <a:t>Simulation training</a:t>
            </a:r>
            <a:endParaRPr/>
          </a:p>
        </p:txBody>
      </p:sp>
      <p:sp>
        <p:nvSpPr>
          <p:cNvPr id="231" name="Google Shape;231;p28"/>
          <p:cNvSpPr/>
          <p:nvPr/>
        </p:nvSpPr>
        <p:spPr>
          <a:xfrm>
            <a:off x="6323800" y="1699300"/>
            <a:ext cx="1712100" cy="1500900"/>
          </a:xfrm>
          <a:prstGeom prst="ellipse">
            <a:avLst/>
          </a:prstGeom>
          <a:solidFill>
            <a:srgbClr val="00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Assessment</a:t>
            </a:r>
            <a:endParaRPr/>
          </a:p>
        </p:txBody>
      </p:sp>
      <p:sp>
        <p:nvSpPr>
          <p:cNvPr id="232" name="Google Shape;232;p28"/>
          <p:cNvSpPr/>
          <p:nvPr/>
        </p:nvSpPr>
        <p:spPr>
          <a:xfrm>
            <a:off x="413400" y="1042013"/>
            <a:ext cx="8317200" cy="633000"/>
          </a:xfrm>
          <a:prstGeom prst="rightArrow">
            <a:avLst>
              <a:gd fmla="val 50000" name="adj1"/>
              <a:gd fmla="val 50000" name="adj2"/>
            </a:avLst>
          </a:prstGeom>
          <a:solidFill>
            <a:srgbClr val="FBE44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REFLECT </a:t>
            </a:r>
            <a:r>
              <a:rPr lang="it"/>
              <a:t>COMPETENCIES:  </a:t>
            </a:r>
            <a:r>
              <a:rPr lang="it"/>
              <a:t>evaluating how you have worked and your results </a:t>
            </a:r>
            <a:endParaRPr/>
          </a:p>
        </p:txBody>
      </p:sp>
      <p:sp>
        <p:nvSpPr>
          <p:cNvPr id="233" name="Google Shape;233;p28"/>
          <p:cNvSpPr/>
          <p:nvPr/>
        </p:nvSpPr>
        <p:spPr>
          <a:xfrm>
            <a:off x="922400" y="3536350"/>
            <a:ext cx="1500900" cy="90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a:t>Reflection</a:t>
            </a:r>
            <a:r>
              <a:rPr lang="it"/>
              <a:t> on</a:t>
            </a:r>
            <a:r>
              <a:rPr lang="it"/>
              <a:t> the Inquiry process</a:t>
            </a:r>
            <a:endParaRPr/>
          </a:p>
          <a:p>
            <a:pPr indent="0" lvl="0" marL="0" rtl="0" algn="l">
              <a:spcBef>
                <a:spcPts val="0"/>
              </a:spcBef>
              <a:spcAft>
                <a:spcPts val="0"/>
              </a:spcAft>
              <a:buNone/>
            </a:pPr>
            <a:r>
              <a:rPr lang="it"/>
              <a:t>New questions</a:t>
            </a:r>
            <a:endParaRPr/>
          </a:p>
        </p:txBody>
      </p:sp>
      <p:sp>
        <p:nvSpPr>
          <p:cNvPr id="234" name="Google Shape;234;p28"/>
          <p:cNvSpPr/>
          <p:nvPr/>
        </p:nvSpPr>
        <p:spPr>
          <a:xfrm>
            <a:off x="3560575" y="3536350"/>
            <a:ext cx="1500900" cy="90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Teachers prepare checklist</a:t>
            </a:r>
            <a:endParaRPr/>
          </a:p>
        </p:txBody>
      </p:sp>
      <p:sp>
        <p:nvSpPr>
          <p:cNvPr id="235" name="Google Shape;235;p28"/>
          <p:cNvSpPr/>
          <p:nvPr/>
        </p:nvSpPr>
        <p:spPr>
          <a:xfrm>
            <a:off x="6636475" y="3536350"/>
            <a:ext cx="1500900" cy="90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Self assessment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9"/>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it"/>
              <a:t>Conclusion</a:t>
            </a:r>
            <a:endParaRPr/>
          </a:p>
        </p:txBody>
      </p:sp>
      <p:sp>
        <p:nvSpPr>
          <p:cNvPr id="241" name="Google Shape;241;p29"/>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it"/>
              <a:t>Focus on the Information-Fluent Learner!</a:t>
            </a:r>
            <a:endParaRPr/>
          </a:p>
          <a:p>
            <a:pPr indent="0" lvl="0" marL="0" rtl="0" algn="l">
              <a:spcBef>
                <a:spcPts val="800"/>
              </a:spcBef>
              <a:spcAft>
                <a:spcPts val="0"/>
              </a:spcAft>
              <a:buNone/>
            </a:pPr>
            <a:r>
              <a:t/>
            </a:r>
            <a:endParaRPr/>
          </a:p>
          <a:p>
            <a:pPr indent="0" lvl="0" marL="0" rtl="0" algn="l">
              <a:spcBef>
                <a:spcPts val="800"/>
              </a:spcBef>
              <a:spcAft>
                <a:spcPts val="0"/>
              </a:spcAft>
              <a:buNone/>
            </a:pPr>
            <a:r>
              <a:rPr lang="it"/>
              <a:t>Inquiry based learning integrates:</a:t>
            </a:r>
            <a:endParaRPr/>
          </a:p>
          <a:p>
            <a:pPr indent="0" lvl="0" marL="0" rtl="0" algn="l">
              <a:spcBef>
                <a:spcPts val="800"/>
              </a:spcBef>
              <a:spcAft>
                <a:spcPts val="0"/>
              </a:spcAft>
              <a:buNone/>
            </a:pPr>
            <a:r>
              <a:t/>
            </a:r>
            <a:endParaRPr/>
          </a:p>
          <a:p>
            <a:pPr indent="-361950" lvl="0" marL="457200" rtl="0" algn="l">
              <a:spcBef>
                <a:spcPts val="800"/>
              </a:spcBef>
              <a:spcAft>
                <a:spcPts val="0"/>
              </a:spcAft>
              <a:buSzPts val="2100"/>
              <a:buChar char="•"/>
            </a:pPr>
            <a:r>
              <a:rPr lang="it"/>
              <a:t>transliteracy practices with the STEAM approach</a:t>
            </a:r>
            <a:endParaRPr/>
          </a:p>
          <a:p>
            <a:pPr indent="0" lvl="0" marL="457200" rtl="0" algn="l">
              <a:spcBef>
                <a:spcPts val="800"/>
              </a:spcBef>
              <a:spcAft>
                <a:spcPts val="0"/>
              </a:spcAft>
              <a:buNone/>
            </a:pPr>
            <a:r>
              <a:t/>
            </a:r>
            <a:endParaRPr/>
          </a:p>
          <a:p>
            <a:pPr indent="-361950" lvl="0" marL="457200" rtl="0" algn="l">
              <a:spcBef>
                <a:spcPts val="800"/>
              </a:spcBef>
              <a:spcAft>
                <a:spcPts val="0"/>
              </a:spcAft>
              <a:buSzPts val="2100"/>
              <a:buChar char="•"/>
            </a:pPr>
            <a:r>
              <a:rPr lang="it"/>
              <a:t>transliteracy practices with the game based model at conceptual level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623888" y="1282303"/>
            <a:ext cx="7886700" cy="2139600"/>
          </a:xfrm>
          <a:prstGeom prst="rect">
            <a:avLst/>
          </a:prstGeom>
        </p:spPr>
        <p:txBody>
          <a:bodyPr anchorCtr="0" anchor="b" bIns="34275" lIns="68575" spcFirstLastPara="1" rIns="68575" wrap="square" tIns="34275">
            <a:normAutofit/>
          </a:bodyPr>
          <a:lstStyle/>
          <a:p>
            <a:pPr indent="0" lvl="0" marL="0" rtl="0" algn="l">
              <a:spcBef>
                <a:spcPts val="0"/>
              </a:spcBef>
              <a:spcAft>
                <a:spcPts val="0"/>
              </a:spcAft>
              <a:buNone/>
            </a:pPr>
            <a:r>
              <a:rPr lang="it"/>
              <a:t>Inquiry based learning: conceptual model</a:t>
            </a:r>
            <a:endParaRPr/>
          </a:p>
        </p:txBody>
      </p:sp>
      <p:sp>
        <p:nvSpPr>
          <p:cNvPr id="105" name="Google Shape;105;p16"/>
          <p:cNvSpPr txBox="1"/>
          <p:nvPr>
            <p:ph idx="1" type="body"/>
          </p:nvPr>
        </p:nvSpPr>
        <p:spPr>
          <a:xfrm>
            <a:off x="623888" y="3442097"/>
            <a:ext cx="7886700" cy="11250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628650" y="273844"/>
            <a:ext cx="7886700" cy="994200"/>
          </a:xfrm>
          <a:prstGeom prst="rect">
            <a:avLst/>
          </a:prstGeom>
        </p:spPr>
        <p:txBody>
          <a:bodyPr anchorCtr="0" anchor="ctr" bIns="34275" lIns="68575" spcFirstLastPara="1" rIns="68575" wrap="square" tIns="34275">
            <a:normAutofit/>
          </a:bodyPr>
          <a:lstStyle/>
          <a:p>
            <a:pPr indent="0" lvl="0" marL="0" rtl="0" algn="ctr">
              <a:spcBef>
                <a:spcPts val="0"/>
              </a:spcBef>
              <a:spcAft>
                <a:spcPts val="0"/>
              </a:spcAft>
              <a:buNone/>
            </a:pPr>
            <a:r>
              <a:rPr lang="it"/>
              <a:t>Transliteracy </a:t>
            </a:r>
            <a:endParaRPr/>
          </a:p>
        </p:txBody>
      </p:sp>
      <p:pic>
        <p:nvPicPr>
          <p:cNvPr id="111" name="Google Shape;111;p17"/>
          <p:cNvPicPr preferRelativeResize="0"/>
          <p:nvPr/>
        </p:nvPicPr>
        <p:blipFill>
          <a:blip r:embed="rId3">
            <a:alphaModFix/>
          </a:blip>
          <a:stretch>
            <a:fillRect/>
          </a:stretch>
        </p:blipFill>
        <p:spPr>
          <a:xfrm>
            <a:off x="683925" y="1322525"/>
            <a:ext cx="2339371" cy="3820973"/>
          </a:xfrm>
          <a:prstGeom prst="rect">
            <a:avLst/>
          </a:prstGeom>
          <a:noFill/>
          <a:ln>
            <a:noFill/>
          </a:ln>
        </p:spPr>
      </p:pic>
      <p:sp>
        <p:nvSpPr>
          <p:cNvPr id="112" name="Google Shape;112;p17"/>
          <p:cNvSpPr txBox="1"/>
          <p:nvPr/>
        </p:nvSpPr>
        <p:spPr>
          <a:xfrm>
            <a:off x="3361250" y="1322525"/>
            <a:ext cx="4549500" cy="365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 sz="1800">
                <a:solidFill>
                  <a:schemeClr val="dk2"/>
                </a:solidFill>
              </a:rPr>
              <a:t>Transliteracy is concerned with mapping meaning across different media and not with developing particular literacies about various media. </a:t>
            </a:r>
            <a:endParaRPr sz="1800">
              <a:solidFill>
                <a:schemeClr val="dk2"/>
              </a:solidFill>
            </a:endParaRPr>
          </a:p>
          <a:p>
            <a:pPr indent="0" lvl="0" marL="0" rtl="0" algn="l">
              <a:spcBef>
                <a:spcPts val="0"/>
              </a:spcBef>
              <a:spcAft>
                <a:spcPts val="0"/>
              </a:spcAft>
              <a:buNone/>
            </a:pPr>
            <a:r>
              <a:t/>
            </a:r>
            <a:endParaRPr sz="1800">
              <a:solidFill>
                <a:schemeClr val="dk2"/>
              </a:solidFill>
            </a:endParaRPr>
          </a:p>
          <a:p>
            <a:pPr indent="0" lvl="0" marL="0" rtl="0" algn="l">
              <a:spcBef>
                <a:spcPts val="0"/>
              </a:spcBef>
              <a:spcAft>
                <a:spcPts val="0"/>
              </a:spcAft>
              <a:buNone/>
            </a:pPr>
            <a:r>
              <a:rPr lang="it" sz="1800">
                <a:solidFill>
                  <a:schemeClr val="dk2"/>
                </a:solidFill>
              </a:rPr>
              <a:t>It is not about learning text literacy and visual literacy and digital literacy in isolation from one another but about the interaction among all these literacies. It focuses more on the social uses of technology, whatever that technology may be. </a:t>
            </a:r>
            <a:endParaRPr sz="18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628650" y="273844"/>
            <a:ext cx="7886700" cy="9942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it"/>
              <a:t>TLIT4U Project Milestones</a:t>
            </a:r>
            <a:endParaRPr/>
          </a:p>
        </p:txBody>
      </p:sp>
      <p:sp>
        <p:nvSpPr>
          <p:cNvPr id="118" name="Google Shape;118;p18"/>
          <p:cNvSpPr txBox="1"/>
          <p:nvPr>
            <p:ph idx="1" type="body"/>
          </p:nvPr>
        </p:nvSpPr>
        <p:spPr>
          <a:xfrm>
            <a:off x="628650" y="1369219"/>
            <a:ext cx="7886700" cy="3263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it"/>
              <a:t>Workflow</a:t>
            </a:r>
            <a:endParaRPr/>
          </a:p>
        </p:txBody>
      </p:sp>
      <p:sp>
        <p:nvSpPr>
          <p:cNvPr id="119" name="Google Shape;119;p18"/>
          <p:cNvSpPr txBox="1"/>
          <p:nvPr/>
        </p:nvSpPr>
        <p:spPr>
          <a:xfrm>
            <a:off x="628650" y="1785375"/>
            <a:ext cx="2498100" cy="994200"/>
          </a:xfrm>
          <a:prstGeom prst="rect">
            <a:avLst/>
          </a:prstGeom>
          <a:solidFill>
            <a:schemeClr val="accent1"/>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 sz="2100">
                <a:solidFill>
                  <a:schemeClr val="dk1"/>
                </a:solidFill>
                <a:latin typeface="Calibri"/>
                <a:ea typeface="Calibri"/>
                <a:cs typeface="Calibri"/>
                <a:sym typeface="Calibri"/>
              </a:rPr>
              <a:t>PR1 Development of model for teaching</a:t>
            </a:r>
            <a:endParaRPr sz="2100">
              <a:solidFill>
                <a:schemeClr val="dk1"/>
              </a:solidFill>
              <a:latin typeface="Calibri"/>
              <a:ea typeface="Calibri"/>
              <a:cs typeface="Calibri"/>
              <a:sym typeface="Calibri"/>
            </a:endParaRPr>
          </a:p>
        </p:txBody>
      </p:sp>
      <p:sp>
        <p:nvSpPr>
          <p:cNvPr id="120" name="Google Shape;120;p18"/>
          <p:cNvSpPr txBox="1"/>
          <p:nvPr/>
        </p:nvSpPr>
        <p:spPr>
          <a:xfrm>
            <a:off x="5072450" y="1785375"/>
            <a:ext cx="2498100" cy="994200"/>
          </a:xfrm>
          <a:prstGeom prst="rect">
            <a:avLst/>
          </a:prstGeom>
          <a:solidFill>
            <a:schemeClr val="accent4"/>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 sz="2100">
                <a:solidFill>
                  <a:schemeClr val="dk1"/>
                </a:solidFill>
                <a:latin typeface="Calibri"/>
                <a:ea typeface="Calibri"/>
                <a:cs typeface="Calibri"/>
                <a:sym typeface="Calibri"/>
              </a:rPr>
              <a:t>PR2 Development of didactic materials</a:t>
            </a:r>
            <a:endParaRPr sz="2100">
              <a:solidFill>
                <a:schemeClr val="dk1"/>
              </a:solidFill>
              <a:latin typeface="Calibri"/>
              <a:ea typeface="Calibri"/>
              <a:cs typeface="Calibri"/>
              <a:sym typeface="Calibri"/>
            </a:endParaRPr>
          </a:p>
        </p:txBody>
      </p:sp>
      <p:sp>
        <p:nvSpPr>
          <p:cNvPr id="121" name="Google Shape;121;p18"/>
          <p:cNvSpPr txBox="1"/>
          <p:nvPr/>
        </p:nvSpPr>
        <p:spPr>
          <a:xfrm>
            <a:off x="1297600" y="3544100"/>
            <a:ext cx="2498100" cy="994200"/>
          </a:xfrm>
          <a:prstGeom prst="rect">
            <a:avLst/>
          </a:prstGeom>
          <a:solidFill>
            <a:schemeClr val="accent6"/>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 sz="2100">
                <a:solidFill>
                  <a:schemeClr val="dk1"/>
                </a:solidFill>
                <a:latin typeface="Calibri"/>
                <a:ea typeface="Calibri"/>
                <a:cs typeface="Calibri"/>
                <a:sym typeface="Calibri"/>
              </a:rPr>
              <a:t>PR3 Design of game based learning</a:t>
            </a:r>
            <a:endParaRPr sz="2100">
              <a:solidFill>
                <a:schemeClr val="dk1"/>
              </a:solidFill>
              <a:latin typeface="Calibri"/>
              <a:ea typeface="Calibri"/>
              <a:cs typeface="Calibri"/>
              <a:sym typeface="Calibri"/>
            </a:endParaRPr>
          </a:p>
        </p:txBody>
      </p:sp>
      <p:sp>
        <p:nvSpPr>
          <p:cNvPr id="122" name="Google Shape;122;p18"/>
          <p:cNvSpPr txBox="1"/>
          <p:nvPr/>
        </p:nvSpPr>
        <p:spPr>
          <a:xfrm>
            <a:off x="5744700" y="3544100"/>
            <a:ext cx="2498100" cy="994200"/>
          </a:xfrm>
          <a:prstGeom prst="rect">
            <a:avLst/>
          </a:prstGeom>
          <a:solidFill>
            <a:srgbClr val="FF00F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it" sz="2100">
                <a:solidFill>
                  <a:schemeClr val="dk1"/>
                </a:solidFill>
                <a:latin typeface="Calibri"/>
                <a:ea typeface="Calibri"/>
                <a:cs typeface="Calibri"/>
                <a:sym typeface="Calibri"/>
              </a:rPr>
              <a:t>PR4 Game development</a:t>
            </a:r>
            <a:endParaRPr sz="2100">
              <a:solidFill>
                <a:schemeClr val="dk1"/>
              </a:solidFill>
              <a:latin typeface="Calibri"/>
              <a:ea typeface="Calibri"/>
              <a:cs typeface="Calibri"/>
              <a:sym typeface="Calibri"/>
            </a:endParaRPr>
          </a:p>
        </p:txBody>
      </p:sp>
      <p:sp>
        <p:nvSpPr>
          <p:cNvPr id="123" name="Google Shape;123;p18"/>
          <p:cNvSpPr/>
          <p:nvPr/>
        </p:nvSpPr>
        <p:spPr>
          <a:xfrm>
            <a:off x="3349150" y="1907325"/>
            <a:ext cx="1500900" cy="7503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24" name="Google Shape;124;p18"/>
          <p:cNvSpPr/>
          <p:nvPr/>
        </p:nvSpPr>
        <p:spPr>
          <a:xfrm>
            <a:off x="4097913" y="3666050"/>
            <a:ext cx="1500900" cy="7503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25" name="Google Shape;125;p18"/>
          <p:cNvSpPr/>
          <p:nvPr/>
        </p:nvSpPr>
        <p:spPr>
          <a:xfrm>
            <a:off x="7475100" y="2586625"/>
            <a:ext cx="1668900" cy="828600"/>
          </a:xfrm>
          <a:prstGeom prst="curvedLeftArrow">
            <a:avLst>
              <a:gd fmla="val 25000" name="adj1"/>
              <a:gd fmla="val 50000" name="adj2"/>
              <a:gd fmla="val 2500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9"/>
          <p:cNvSpPr txBox="1"/>
          <p:nvPr>
            <p:ph type="title"/>
          </p:nvPr>
        </p:nvSpPr>
        <p:spPr>
          <a:xfrm>
            <a:off x="628650" y="273844"/>
            <a:ext cx="7886700" cy="9942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it"/>
              <a:t>Digital fluency continuum: students gap</a:t>
            </a:r>
            <a:endParaRPr/>
          </a:p>
        </p:txBody>
      </p:sp>
      <p:sp>
        <p:nvSpPr>
          <p:cNvPr id="131" name="Google Shape;131;p19"/>
          <p:cNvSpPr txBox="1"/>
          <p:nvPr>
            <p:ph idx="1" type="body"/>
          </p:nvPr>
        </p:nvSpPr>
        <p:spPr>
          <a:xfrm>
            <a:off x="628650" y="1369219"/>
            <a:ext cx="3886200" cy="3263400"/>
          </a:xfrm>
          <a:prstGeom prst="rect">
            <a:avLst/>
          </a:prstGeom>
        </p:spPr>
        <p:txBody>
          <a:bodyPr anchorCtr="0" anchor="t" bIns="34275" lIns="68575" spcFirstLastPara="1" rIns="68575" wrap="square" tIns="34275">
            <a:normAutofit/>
          </a:bodyPr>
          <a:lstStyle/>
          <a:p>
            <a:pPr indent="0" lvl="0" marL="0" rtl="0" algn="l">
              <a:lnSpc>
                <a:spcPct val="115000"/>
              </a:lnSpc>
              <a:spcBef>
                <a:spcPts val="0"/>
              </a:spcBef>
              <a:spcAft>
                <a:spcPts val="0"/>
              </a:spcAft>
              <a:buClr>
                <a:schemeClr val="dk1"/>
              </a:buClr>
              <a:buSzPts val="1100"/>
              <a:buFont typeface="Arial"/>
              <a:buNone/>
            </a:pPr>
            <a:r>
              <a:rPr b="1" lang="it"/>
              <a:t>DIGITAL FLUENCY</a:t>
            </a:r>
            <a:r>
              <a:rPr lang="it"/>
              <a:t>: Having the knowledge and strategies to use digital tools and resources effectively to collaborate, communicate, create, network, and inquire.</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spcBef>
                <a:spcPts val="800"/>
              </a:spcBef>
              <a:spcAft>
                <a:spcPts val="0"/>
              </a:spcAft>
              <a:buNone/>
            </a:pPr>
            <a:r>
              <a:t/>
            </a:r>
            <a:endParaRPr/>
          </a:p>
        </p:txBody>
      </p:sp>
      <p:sp>
        <p:nvSpPr>
          <p:cNvPr id="132" name="Google Shape;132;p19"/>
          <p:cNvSpPr txBox="1"/>
          <p:nvPr>
            <p:ph idx="2" type="body"/>
          </p:nvPr>
        </p:nvSpPr>
        <p:spPr>
          <a:xfrm>
            <a:off x="4629150" y="1268050"/>
            <a:ext cx="3886200" cy="19887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it"/>
              <a:t>Students Workshop results in Italy</a:t>
            </a:r>
            <a:endParaRPr/>
          </a:p>
        </p:txBody>
      </p:sp>
      <p:pic>
        <p:nvPicPr>
          <p:cNvPr descr="Grafico delle risposte di Moduli. Titolo della domanda: Le aree in cui agisce la digital fluency sono:. Numero di risposte: ." id="133" name="Google Shape;133;p19" title="Le aree in cui agisce la digital fluency sono:"/>
          <p:cNvPicPr preferRelativeResize="0"/>
          <p:nvPr/>
        </p:nvPicPr>
        <p:blipFill>
          <a:blip r:embed="rId3">
            <a:alphaModFix/>
          </a:blip>
          <a:stretch>
            <a:fillRect/>
          </a:stretch>
        </p:blipFill>
        <p:spPr>
          <a:xfrm>
            <a:off x="4629150" y="1886850"/>
            <a:ext cx="3886200" cy="1369800"/>
          </a:xfrm>
          <a:prstGeom prst="rect">
            <a:avLst/>
          </a:prstGeom>
          <a:noFill/>
          <a:ln>
            <a:noFill/>
          </a:ln>
        </p:spPr>
      </p:pic>
      <p:sp>
        <p:nvSpPr>
          <p:cNvPr id="134" name="Google Shape;134;p19"/>
          <p:cNvSpPr/>
          <p:nvPr/>
        </p:nvSpPr>
        <p:spPr>
          <a:xfrm>
            <a:off x="891125" y="3714800"/>
            <a:ext cx="2626500" cy="994200"/>
          </a:xfrm>
          <a:prstGeom prst="wedgeEllipseCallout">
            <a:avLst>
              <a:gd fmla="val -26786" name="adj1"/>
              <a:gd fmla="val 8238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latin typeface="Calibri"/>
                <a:ea typeface="Calibri"/>
                <a:cs typeface="Calibri"/>
                <a:sym typeface="Calibri"/>
              </a:rPr>
              <a:t>I have an idea, I google it, if I find some nice information, I take it and use it</a:t>
            </a:r>
            <a:endParaRPr>
              <a:latin typeface="Calibri"/>
              <a:ea typeface="Calibri"/>
              <a:cs typeface="Calibri"/>
              <a:sym typeface="Calibri"/>
            </a:endParaRPr>
          </a:p>
        </p:txBody>
      </p:sp>
      <p:sp>
        <p:nvSpPr>
          <p:cNvPr id="135" name="Google Shape;135;p19"/>
          <p:cNvSpPr/>
          <p:nvPr/>
        </p:nvSpPr>
        <p:spPr>
          <a:xfrm>
            <a:off x="3517625" y="3342475"/>
            <a:ext cx="3423900" cy="1163100"/>
          </a:xfrm>
          <a:prstGeom prst="wedgeRoundRectCallout">
            <a:avLst>
              <a:gd fmla="val -31736" name="adj1"/>
              <a:gd fmla="val 107330"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latin typeface="Calibri"/>
                <a:ea typeface="Calibri"/>
                <a:cs typeface="Calibri"/>
                <a:sym typeface="Calibri"/>
              </a:rPr>
              <a:t>I think that, in order to do a great research, you need to be open minded about the topic and to carefully analyze what you read and not just copy and paste everything.</a:t>
            </a:r>
            <a:endParaRPr>
              <a:latin typeface="Calibri"/>
              <a:ea typeface="Calibri"/>
              <a:cs typeface="Calibri"/>
              <a:sym typeface="Calibri"/>
            </a:endParaRPr>
          </a:p>
        </p:txBody>
      </p:sp>
      <p:sp>
        <p:nvSpPr>
          <p:cNvPr id="136" name="Google Shape;136;p19"/>
          <p:cNvSpPr txBox="1"/>
          <p:nvPr/>
        </p:nvSpPr>
        <p:spPr>
          <a:xfrm>
            <a:off x="7144500" y="3342475"/>
            <a:ext cx="1999500" cy="1710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it"/>
              <a:t>Participants:</a:t>
            </a:r>
            <a:endParaRPr/>
          </a:p>
          <a:p>
            <a:pPr indent="0" lvl="0" marL="0" rtl="0" algn="l">
              <a:lnSpc>
                <a:spcPct val="115000"/>
              </a:lnSpc>
              <a:spcBef>
                <a:spcPts val="0"/>
              </a:spcBef>
              <a:spcAft>
                <a:spcPts val="0"/>
              </a:spcAft>
              <a:buNone/>
            </a:pPr>
            <a:r>
              <a:rPr lang="it" sz="1000"/>
              <a:t>Engineering and computer science: 23%</a:t>
            </a:r>
            <a:endParaRPr sz="1000"/>
          </a:p>
          <a:p>
            <a:pPr indent="0" lvl="0" marL="0" rtl="0" algn="l">
              <a:lnSpc>
                <a:spcPct val="115000"/>
              </a:lnSpc>
              <a:spcBef>
                <a:spcPts val="0"/>
              </a:spcBef>
              <a:spcAft>
                <a:spcPts val="0"/>
              </a:spcAft>
              <a:buNone/>
            </a:pPr>
            <a:r>
              <a:rPr lang="it" sz="1000"/>
              <a:t>Languages and Letters: 28%</a:t>
            </a:r>
            <a:endParaRPr sz="1000"/>
          </a:p>
          <a:p>
            <a:pPr indent="0" lvl="0" marL="0" rtl="0" algn="l">
              <a:lnSpc>
                <a:spcPct val="115000"/>
              </a:lnSpc>
              <a:spcBef>
                <a:spcPts val="0"/>
              </a:spcBef>
              <a:spcAft>
                <a:spcPts val="0"/>
              </a:spcAft>
              <a:buNone/>
            </a:pPr>
            <a:r>
              <a:rPr lang="it" sz="1000"/>
              <a:t>Communication and Media: 23%</a:t>
            </a:r>
            <a:endParaRPr sz="1000"/>
          </a:p>
          <a:p>
            <a:pPr indent="0" lvl="0" marL="0" rtl="0" algn="l">
              <a:lnSpc>
                <a:spcPct val="115000"/>
              </a:lnSpc>
              <a:spcBef>
                <a:spcPts val="0"/>
              </a:spcBef>
              <a:spcAft>
                <a:spcPts val="0"/>
              </a:spcAft>
              <a:buNone/>
            </a:pPr>
            <a:r>
              <a:rPr lang="it" sz="1000"/>
              <a:t>Education Science 4%</a:t>
            </a:r>
            <a:endParaRPr sz="1000"/>
          </a:p>
          <a:p>
            <a:pPr indent="0" lvl="0" marL="0" rtl="0" algn="l">
              <a:lnSpc>
                <a:spcPct val="115000"/>
              </a:lnSpc>
              <a:spcBef>
                <a:spcPts val="0"/>
              </a:spcBef>
              <a:spcAft>
                <a:spcPts val="0"/>
              </a:spcAft>
              <a:buNone/>
            </a:pPr>
            <a:r>
              <a:rPr lang="it" sz="1000"/>
              <a:t>Library 19%</a:t>
            </a:r>
            <a:endParaRPr sz="1000"/>
          </a:p>
          <a:p>
            <a:pPr indent="0" lvl="0" marL="0" rtl="0" algn="l">
              <a:lnSpc>
                <a:spcPct val="115000"/>
              </a:lnSpc>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0"/>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it"/>
              <a:t>Inquiry cycle</a:t>
            </a:r>
            <a:endParaRPr/>
          </a:p>
        </p:txBody>
      </p:sp>
      <p:sp>
        <p:nvSpPr>
          <p:cNvPr id="142" name="Google Shape;142;p20"/>
          <p:cNvSpPr txBox="1"/>
          <p:nvPr>
            <p:ph idx="1" type="body"/>
          </p:nvPr>
        </p:nvSpPr>
        <p:spPr>
          <a:xfrm>
            <a:off x="311700" y="1152475"/>
            <a:ext cx="3999900" cy="3416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b="1" lang="it" sz="1700"/>
              <a:t>INQUIRY</a:t>
            </a:r>
            <a:r>
              <a:rPr lang="it" sz="1700"/>
              <a:t>: active independent learning for information fluent learners</a:t>
            </a:r>
            <a:endParaRPr sz="1700"/>
          </a:p>
          <a:p>
            <a:pPr indent="0" lvl="0" marL="0" rtl="0" algn="l">
              <a:spcBef>
                <a:spcPts val="800"/>
              </a:spcBef>
              <a:spcAft>
                <a:spcPts val="0"/>
              </a:spcAft>
              <a:buNone/>
            </a:pPr>
            <a:r>
              <a:t/>
            </a:r>
            <a:endParaRPr sz="1700"/>
          </a:p>
          <a:p>
            <a:pPr indent="0" lvl="0" marL="0" rtl="0" algn="l">
              <a:spcBef>
                <a:spcPts val="800"/>
              </a:spcBef>
              <a:spcAft>
                <a:spcPts val="0"/>
              </a:spcAft>
              <a:buNone/>
            </a:pPr>
            <a:r>
              <a:rPr lang="it" sz="1700"/>
              <a:t>Fluent learners take an approach of curiosity, discovery, academic rigor, critical thinking  and can create and communicate new understandings</a:t>
            </a:r>
            <a:endParaRPr sz="1700"/>
          </a:p>
        </p:txBody>
      </p:sp>
      <p:sp>
        <p:nvSpPr>
          <p:cNvPr id="143" name="Google Shape;143;p20"/>
          <p:cNvSpPr txBox="1"/>
          <p:nvPr>
            <p:ph idx="2" type="body"/>
          </p:nvPr>
        </p:nvSpPr>
        <p:spPr>
          <a:xfrm>
            <a:off x="4832400" y="1152475"/>
            <a:ext cx="3999900" cy="3416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t/>
            </a:r>
            <a:endParaRPr/>
          </a:p>
        </p:txBody>
      </p:sp>
      <p:pic>
        <p:nvPicPr>
          <p:cNvPr id="144" name="Google Shape;144;p20"/>
          <p:cNvPicPr preferRelativeResize="0"/>
          <p:nvPr/>
        </p:nvPicPr>
        <p:blipFill rotWithShape="1">
          <a:blip r:embed="rId3">
            <a:alphaModFix/>
          </a:blip>
          <a:srcRect b="33204" l="0" r="0" t="5453"/>
          <a:stretch/>
        </p:blipFill>
        <p:spPr>
          <a:xfrm>
            <a:off x="4321470" y="789123"/>
            <a:ext cx="5021756" cy="43543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it"/>
              <a:t>Learning outcomes</a:t>
            </a:r>
            <a:endParaRPr/>
          </a:p>
        </p:txBody>
      </p:sp>
      <p:sp>
        <p:nvSpPr>
          <p:cNvPr id="150" name="Google Shape;150;p21"/>
          <p:cNvSpPr txBox="1"/>
          <p:nvPr>
            <p:ph idx="1" type="body"/>
          </p:nvPr>
        </p:nvSpPr>
        <p:spPr>
          <a:xfrm>
            <a:off x="311700" y="1152475"/>
            <a:ext cx="3999900" cy="3416400"/>
          </a:xfrm>
          <a:prstGeom prst="rect">
            <a:avLst/>
          </a:prstGeom>
        </p:spPr>
        <p:txBody>
          <a:bodyPr anchorCtr="0" anchor="t" bIns="34275" lIns="68575" spcFirstLastPara="1" rIns="68575" wrap="square" tIns="34275">
            <a:normAutofit/>
          </a:bodyPr>
          <a:lstStyle/>
          <a:p>
            <a:pPr indent="0" lvl="0" marL="177800" rtl="0" algn="l">
              <a:lnSpc>
                <a:spcPct val="115000"/>
              </a:lnSpc>
              <a:spcBef>
                <a:spcPts val="0"/>
              </a:spcBef>
              <a:spcAft>
                <a:spcPts val="0"/>
              </a:spcAft>
              <a:buClr>
                <a:schemeClr val="dk1"/>
              </a:buClr>
              <a:buSzPts val="1100"/>
              <a:buFont typeface="Arial"/>
              <a:buNone/>
            </a:pPr>
            <a:r>
              <a:rPr b="1" lang="it" sz="1700"/>
              <a:t>CONNECT</a:t>
            </a:r>
            <a:r>
              <a:rPr lang="it" sz="1700"/>
              <a:t>: what you already know and what you do not know</a:t>
            </a:r>
            <a:endParaRPr sz="1700"/>
          </a:p>
          <a:p>
            <a:pPr indent="0" lvl="0" marL="177800" rtl="0" algn="l">
              <a:lnSpc>
                <a:spcPct val="115000"/>
              </a:lnSpc>
              <a:spcBef>
                <a:spcPts val="0"/>
              </a:spcBef>
              <a:spcAft>
                <a:spcPts val="0"/>
              </a:spcAft>
              <a:buClr>
                <a:schemeClr val="dk1"/>
              </a:buClr>
              <a:buSzPts val="1100"/>
              <a:buFont typeface="Arial"/>
              <a:buNone/>
            </a:pPr>
            <a:r>
              <a:t/>
            </a:r>
            <a:endParaRPr sz="1700"/>
          </a:p>
          <a:p>
            <a:pPr indent="0" lvl="0" marL="177800" rtl="0" algn="l">
              <a:lnSpc>
                <a:spcPct val="115000"/>
              </a:lnSpc>
              <a:spcBef>
                <a:spcPts val="0"/>
              </a:spcBef>
              <a:spcAft>
                <a:spcPts val="0"/>
              </a:spcAft>
              <a:buClr>
                <a:schemeClr val="dk1"/>
              </a:buClr>
              <a:buSzPts val="1100"/>
              <a:buFont typeface="Arial"/>
              <a:buNone/>
            </a:pPr>
            <a:r>
              <a:rPr b="1" lang="it" sz="1700"/>
              <a:t>WONDER</a:t>
            </a:r>
            <a:r>
              <a:rPr lang="it" sz="1700"/>
              <a:t>: identifying questions better guiding investigation</a:t>
            </a:r>
            <a:endParaRPr sz="1700"/>
          </a:p>
          <a:p>
            <a:pPr indent="0" lvl="0" marL="177800" rtl="0" algn="l">
              <a:lnSpc>
                <a:spcPct val="115000"/>
              </a:lnSpc>
              <a:spcBef>
                <a:spcPts val="0"/>
              </a:spcBef>
              <a:spcAft>
                <a:spcPts val="0"/>
              </a:spcAft>
              <a:buClr>
                <a:schemeClr val="dk1"/>
              </a:buClr>
              <a:buSzPts val="1100"/>
              <a:buFont typeface="Arial"/>
              <a:buNone/>
            </a:pPr>
            <a:r>
              <a:t/>
            </a:r>
            <a:endParaRPr sz="1700"/>
          </a:p>
          <a:p>
            <a:pPr indent="0" lvl="0" marL="177800" rtl="0" algn="l">
              <a:lnSpc>
                <a:spcPct val="115000"/>
              </a:lnSpc>
              <a:spcBef>
                <a:spcPts val="0"/>
              </a:spcBef>
              <a:spcAft>
                <a:spcPts val="0"/>
              </a:spcAft>
              <a:buClr>
                <a:schemeClr val="dk1"/>
              </a:buClr>
              <a:buSzPts val="1100"/>
              <a:buFont typeface="Arial"/>
              <a:buNone/>
            </a:pPr>
            <a:r>
              <a:rPr b="1" lang="it" sz="1700"/>
              <a:t>INVESTIGATE</a:t>
            </a:r>
            <a:r>
              <a:rPr lang="it" sz="1700"/>
              <a:t>: knowing scholarly resources available and use them effectively</a:t>
            </a:r>
            <a:endParaRPr sz="1700"/>
          </a:p>
          <a:p>
            <a:pPr indent="0" lvl="0" marL="0" rtl="0" algn="l">
              <a:spcBef>
                <a:spcPts val="800"/>
              </a:spcBef>
              <a:spcAft>
                <a:spcPts val="0"/>
              </a:spcAft>
              <a:buNone/>
            </a:pPr>
            <a:r>
              <a:t/>
            </a:r>
            <a:endParaRPr/>
          </a:p>
        </p:txBody>
      </p:sp>
      <p:sp>
        <p:nvSpPr>
          <p:cNvPr id="151" name="Google Shape;151;p21"/>
          <p:cNvSpPr txBox="1"/>
          <p:nvPr>
            <p:ph idx="2" type="body"/>
          </p:nvPr>
        </p:nvSpPr>
        <p:spPr>
          <a:xfrm>
            <a:off x="4832400" y="1152475"/>
            <a:ext cx="3999900" cy="3416400"/>
          </a:xfrm>
          <a:prstGeom prst="rect">
            <a:avLst/>
          </a:prstGeom>
        </p:spPr>
        <p:txBody>
          <a:bodyPr anchorCtr="0" anchor="t" bIns="34275" lIns="68575" spcFirstLastPara="1" rIns="68575" wrap="square" tIns="34275">
            <a:normAutofit/>
          </a:bodyPr>
          <a:lstStyle/>
          <a:p>
            <a:pPr indent="0" lvl="0" marL="177800" marR="0" rtl="0" algn="l">
              <a:lnSpc>
                <a:spcPct val="115000"/>
              </a:lnSpc>
              <a:spcBef>
                <a:spcPts val="0"/>
              </a:spcBef>
              <a:spcAft>
                <a:spcPts val="0"/>
              </a:spcAft>
              <a:buClr>
                <a:schemeClr val="dk1"/>
              </a:buClr>
              <a:buSzPts val="1100"/>
              <a:buFont typeface="Arial"/>
              <a:buNone/>
            </a:pPr>
            <a:r>
              <a:rPr b="1" lang="it" sz="1700"/>
              <a:t>CONSTRUCT:</a:t>
            </a:r>
            <a:r>
              <a:rPr lang="it" sz="1700"/>
              <a:t> building an accurate understanding based on evidence</a:t>
            </a:r>
            <a:endParaRPr sz="1700"/>
          </a:p>
          <a:p>
            <a:pPr indent="0" lvl="0" marL="177800" marR="0" rtl="0" algn="l">
              <a:lnSpc>
                <a:spcPct val="115000"/>
              </a:lnSpc>
              <a:spcBef>
                <a:spcPts val="0"/>
              </a:spcBef>
              <a:spcAft>
                <a:spcPts val="0"/>
              </a:spcAft>
              <a:buClr>
                <a:schemeClr val="dk1"/>
              </a:buClr>
              <a:buSzPts val="1100"/>
              <a:buFont typeface="Arial"/>
              <a:buNone/>
            </a:pPr>
            <a:r>
              <a:t/>
            </a:r>
            <a:endParaRPr sz="1700"/>
          </a:p>
          <a:p>
            <a:pPr indent="0" lvl="0" marL="177800" marR="0" rtl="0" algn="l">
              <a:lnSpc>
                <a:spcPct val="115000"/>
              </a:lnSpc>
              <a:spcBef>
                <a:spcPts val="0"/>
              </a:spcBef>
              <a:spcAft>
                <a:spcPts val="0"/>
              </a:spcAft>
              <a:buNone/>
            </a:pPr>
            <a:r>
              <a:rPr b="1" lang="it" sz="1700"/>
              <a:t>EXPRESS: </a:t>
            </a:r>
            <a:r>
              <a:rPr lang="it" sz="1700"/>
              <a:t>making the most compelling case given audience and evidence</a:t>
            </a:r>
            <a:endParaRPr sz="1700"/>
          </a:p>
          <a:p>
            <a:pPr indent="0" lvl="0" marL="177800" marR="0" rtl="0" algn="l">
              <a:lnSpc>
                <a:spcPct val="115000"/>
              </a:lnSpc>
              <a:spcBef>
                <a:spcPts val="0"/>
              </a:spcBef>
              <a:spcAft>
                <a:spcPts val="0"/>
              </a:spcAft>
              <a:buNone/>
            </a:pPr>
            <a:r>
              <a:t/>
            </a:r>
            <a:endParaRPr sz="1700"/>
          </a:p>
          <a:p>
            <a:pPr indent="0" lvl="0" marL="177800" marR="0" rtl="0" algn="l">
              <a:lnSpc>
                <a:spcPct val="115000"/>
              </a:lnSpc>
              <a:spcBef>
                <a:spcPts val="0"/>
              </a:spcBef>
              <a:spcAft>
                <a:spcPts val="0"/>
              </a:spcAft>
              <a:buClr>
                <a:schemeClr val="dk1"/>
              </a:buClr>
              <a:buSzPts val="1100"/>
              <a:buFont typeface="Arial"/>
              <a:buNone/>
            </a:pPr>
            <a:r>
              <a:rPr b="1" lang="it" sz="1700"/>
              <a:t>REFLECT: </a:t>
            </a:r>
            <a:r>
              <a:rPr lang="it" sz="1700"/>
              <a:t>self evaluation of your process and your results</a:t>
            </a:r>
            <a:endParaRPr b="1" sz="1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2"/>
          <p:cNvSpPr txBox="1"/>
          <p:nvPr>
            <p:ph type="title"/>
          </p:nvPr>
        </p:nvSpPr>
        <p:spPr>
          <a:xfrm>
            <a:off x="623888" y="1282303"/>
            <a:ext cx="7886700" cy="2139600"/>
          </a:xfrm>
          <a:prstGeom prst="rect">
            <a:avLst/>
          </a:prstGeom>
        </p:spPr>
        <p:txBody>
          <a:bodyPr anchorCtr="0" anchor="b" bIns="34275" lIns="68575" spcFirstLastPara="1" rIns="68575" wrap="square" tIns="34275">
            <a:normAutofit/>
          </a:bodyPr>
          <a:lstStyle/>
          <a:p>
            <a:pPr indent="0" lvl="0" marL="0" rtl="0" algn="l">
              <a:spcBef>
                <a:spcPts val="0"/>
              </a:spcBef>
              <a:spcAft>
                <a:spcPts val="0"/>
              </a:spcAft>
              <a:buNone/>
            </a:pPr>
            <a:r>
              <a:rPr lang="it"/>
              <a:t>Curriculum development</a:t>
            </a:r>
            <a:endParaRPr/>
          </a:p>
        </p:txBody>
      </p:sp>
      <p:sp>
        <p:nvSpPr>
          <p:cNvPr id="157" name="Google Shape;157;p22"/>
          <p:cNvSpPr txBox="1"/>
          <p:nvPr>
            <p:ph idx="1" type="body"/>
          </p:nvPr>
        </p:nvSpPr>
        <p:spPr>
          <a:xfrm>
            <a:off x="623888" y="3442097"/>
            <a:ext cx="7886700" cy="11250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3"/>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it"/>
              <a:t>CONNECT</a:t>
            </a:r>
            <a:endParaRPr/>
          </a:p>
        </p:txBody>
      </p:sp>
      <p:sp>
        <p:nvSpPr>
          <p:cNvPr id="163" name="Google Shape;163;p23"/>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t/>
            </a:r>
            <a:endParaRPr/>
          </a:p>
        </p:txBody>
      </p:sp>
      <p:sp>
        <p:nvSpPr>
          <p:cNvPr id="164" name="Google Shape;164;p23"/>
          <p:cNvSpPr/>
          <p:nvPr/>
        </p:nvSpPr>
        <p:spPr>
          <a:xfrm>
            <a:off x="766050" y="1785375"/>
            <a:ext cx="1500900" cy="1500900"/>
          </a:xfrm>
          <a:prstGeom prst="ellipse">
            <a:avLst/>
          </a:prstGeom>
          <a:solidFill>
            <a:schemeClr val="accent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Learning outcomes</a:t>
            </a:r>
            <a:endParaRPr/>
          </a:p>
        </p:txBody>
      </p:sp>
      <p:sp>
        <p:nvSpPr>
          <p:cNvPr id="165" name="Google Shape;165;p23"/>
          <p:cNvSpPr/>
          <p:nvPr/>
        </p:nvSpPr>
        <p:spPr>
          <a:xfrm>
            <a:off x="3482375" y="1785375"/>
            <a:ext cx="1500900" cy="1500900"/>
          </a:xfrm>
          <a:prstGeom prst="ellipse">
            <a:avLst/>
          </a:prstGeom>
          <a:solidFill>
            <a:srgbClr val="00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Simulation training</a:t>
            </a:r>
            <a:endParaRPr/>
          </a:p>
        </p:txBody>
      </p:sp>
      <p:sp>
        <p:nvSpPr>
          <p:cNvPr id="166" name="Google Shape;166;p23"/>
          <p:cNvSpPr/>
          <p:nvPr/>
        </p:nvSpPr>
        <p:spPr>
          <a:xfrm>
            <a:off x="6323800" y="1699300"/>
            <a:ext cx="1712100" cy="1500900"/>
          </a:xfrm>
          <a:prstGeom prst="ellipse">
            <a:avLst/>
          </a:prstGeom>
          <a:solidFill>
            <a:srgbClr val="00FF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Assessment</a:t>
            </a:r>
            <a:endParaRPr/>
          </a:p>
        </p:txBody>
      </p:sp>
      <p:sp>
        <p:nvSpPr>
          <p:cNvPr id="167" name="Google Shape;167;p23"/>
          <p:cNvSpPr/>
          <p:nvPr/>
        </p:nvSpPr>
        <p:spPr>
          <a:xfrm>
            <a:off x="311700" y="1152475"/>
            <a:ext cx="8380800" cy="633000"/>
          </a:xfrm>
          <a:prstGeom prst="rightArrow">
            <a:avLst>
              <a:gd fmla="val 50000" name="adj1"/>
              <a:gd fmla="val 50000" name="adj2"/>
            </a:avLst>
          </a:prstGeom>
          <a:solidFill>
            <a:srgbClr val="FBE44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CONNECT COMPETENCIES:  prior knowledge and knowledge gaps on the research problem</a:t>
            </a:r>
            <a:endParaRPr/>
          </a:p>
        </p:txBody>
      </p:sp>
      <p:sp>
        <p:nvSpPr>
          <p:cNvPr id="168" name="Google Shape;168;p23"/>
          <p:cNvSpPr/>
          <p:nvPr/>
        </p:nvSpPr>
        <p:spPr>
          <a:xfrm>
            <a:off x="711200" y="3411250"/>
            <a:ext cx="1712100" cy="1026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a:solidFill>
                  <a:schemeClr val="dk1"/>
                </a:solidFill>
              </a:rPr>
              <a:t>Background of topic</a:t>
            </a:r>
            <a:endParaRPr>
              <a:solidFill>
                <a:schemeClr val="dk1"/>
              </a:solidFill>
            </a:endParaRPr>
          </a:p>
          <a:p>
            <a:pPr indent="0" lvl="0" marL="0" rtl="0" algn="l">
              <a:spcBef>
                <a:spcPts val="0"/>
              </a:spcBef>
              <a:spcAft>
                <a:spcPts val="0"/>
              </a:spcAft>
              <a:buClr>
                <a:schemeClr val="dk1"/>
              </a:buClr>
              <a:buSzPts val="1100"/>
              <a:buFont typeface="Arial"/>
              <a:buNone/>
            </a:pPr>
            <a:r>
              <a:rPr lang="it">
                <a:solidFill>
                  <a:schemeClr val="dk1"/>
                </a:solidFill>
              </a:rPr>
              <a:t>Brainstorming on knowledge gap</a:t>
            </a:r>
            <a:endParaRPr>
              <a:solidFill>
                <a:schemeClr val="dk1"/>
              </a:solidFill>
            </a:endParaRPr>
          </a:p>
        </p:txBody>
      </p:sp>
      <p:sp>
        <p:nvSpPr>
          <p:cNvPr id="169" name="Google Shape;169;p23"/>
          <p:cNvSpPr/>
          <p:nvPr/>
        </p:nvSpPr>
        <p:spPr>
          <a:xfrm>
            <a:off x="3251825" y="3411275"/>
            <a:ext cx="2188800" cy="1026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it">
                <a:solidFill>
                  <a:schemeClr val="dk1"/>
                </a:solidFill>
              </a:rPr>
              <a:t>Mind map</a:t>
            </a:r>
            <a:endParaRPr>
              <a:solidFill>
                <a:schemeClr val="dk1"/>
              </a:solidFill>
            </a:endParaRPr>
          </a:p>
          <a:p>
            <a:pPr indent="0" lvl="0" marL="0" rtl="0" algn="ctr">
              <a:spcBef>
                <a:spcPts val="0"/>
              </a:spcBef>
              <a:spcAft>
                <a:spcPts val="0"/>
              </a:spcAft>
              <a:buClr>
                <a:schemeClr val="dk1"/>
              </a:buClr>
              <a:buSzPts val="1100"/>
              <a:buFont typeface="Arial"/>
              <a:buNone/>
            </a:pPr>
            <a:r>
              <a:rPr lang="it">
                <a:solidFill>
                  <a:schemeClr val="dk1"/>
                </a:solidFill>
              </a:rPr>
              <a:t>Find (3) KW</a:t>
            </a:r>
            <a:endParaRPr b="1"/>
          </a:p>
          <a:p>
            <a:pPr indent="0" lvl="0" marL="0" rtl="0" algn="ctr">
              <a:spcBef>
                <a:spcPts val="0"/>
              </a:spcBef>
              <a:spcAft>
                <a:spcPts val="0"/>
              </a:spcAft>
              <a:buNone/>
            </a:pPr>
            <a:r>
              <a:rPr lang="it"/>
              <a:t>in research article</a:t>
            </a:r>
            <a:endParaRPr/>
          </a:p>
          <a:p>
            <a:pPr indent="0" lvl="0" marL="0" rtl="0" algn="ctr">
              <a:spcBef>
                <a:spcPts val="0"/>
              </a:spcBef>
              <a:spcAft>
                <a:spcPts val="0"/>
              </a:spcAft>
              <a:buClr>
                <a:schemeClr val="dk1"/>
              </a:buClr>
              <a:buSzPts val="1100"/>
              <a:buFont typeface="Arial"/>
              <a:buNone/>
            </a:pPr>
            <a:r>
              <a:rPr b="1" lang="it">
                <a:solidFill>
                  <a:schemeClr val="dk1"/>
                </a:solidFill>
              </a:rPr>
              <a:t>Examples</a:t>
            </a:r>
            <a:endParaRPr b="1">
              <a:solidFill>
                <a:schemeClr val="dk1"/>
              </a:solidFill>
            </a:endParaRPr>
          </a:p>
          <a:p>
            <a:pPr indent="0" lvl="0" marL="0" rtl="0" algn="ctr">
              <a:spcBef>
                <a:spcPts val="0"/>
              </a:spcBef>
              <a:spcAft>
                <a:spcPts val="0"/>
              </a:spcAft>
              <a:buNone/>
            </a:pPr>
            <a:r>
              <a:t/>
            </a:r>
            <a:endParaRPr/>
          </a:p>
        </p:txBody>
      </p:sp>
      <p:sp>
        <p:nvSpPr>
          <p:cNvPr id="170" name="Google Shape;170;p23"/>
          <p:cNvSpPr/>
          <p:nvPr/>
        </p:nvSpPr>
        <p:spPr>
          <a:xfrm>
            <a:off x="6636475" y="3536350"/>
            <a:ext cx="1500900" cy="900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Peer and self formative assessment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