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0" r:id="rId2"/>
    <p:sldId id="257" r:id="rId3"/>
    <p:sldId id="264" r:id="rId4"/>
    <p:sldId id="267" r:id="rId5"/>
    <p:sldId id="266" r:id="rId6"/>
    <p:sldId id="268" r:id="rId7"/>
    <p:sldId id="269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24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4265" y="5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12563-7325-4526-9C04-599974F09A86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7563D-C43D-46DB-AA73-11585B32B5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310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6347D-D10D-42EB-A8FE-07CE4DF63046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013BB-B84B-42A1-B784-4DA8CCC790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32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46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0598E3AE-7103-48AE-98F3-313455B8230D}" type="datetime1">
              <a:rPr lang="en-GB" smtClean="0"/>
              <a:t>29/01/2024</a:t>
            </a:fld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it-IT" smtClean="0"/>
              <a:t>TLIT4U Multiplier Event in Parma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0" y="5443588"/>
            <a:ext cx="5074000" cy="726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20" name="Google Shape;20;p2"/>
          <p:cNvSpPr txBox="1"/>
          <p:nvPr/>
        </p:nvSpPr>
        <p:spPr>
          <a:xfrm>
            <a:off x="6691901" y="5678000"/>
            <a:ext cx="4918000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2400" b="0" i="0" u="none" strike="noStrike" cap="none">
                <a:solidFill>
                  <a:srgbClr val="1A9988"/>
                </a:solidFill>
                <a:latin typeface="Cambria"/>
                <a:ea typeface="Cambria"/>
                <a:cs typeface="Cambria"/>
                <a:sym typeface="Cambria"/>
              </a:rPr>
              <a:t>TLIT4U KA220-HED-000027024</a:t>
            </a:r>
            <a:endParaRPr sz="2400" b="0" i="0" u="none" strike="noStrike" cap="none">
              <a:solidFill>
                <a:srgbClr val="1A99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9695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Titolo e testo vertica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8C72EF27-4F8F-436C-93DD-1EDCBCD265D4}" type="datetime1">
              <a:rPr lang="en-GB" smtClean="0"/>
              <a:t>29/01/2024</a:t>
            </a:fld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it-IT" smtClean="0"/>
              <a:t>TLIT4U Multiplier Event in Parma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1_Titolo e testo vertica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856C472D-2141-4978-B5F6-66FC806C27B9}" type="datetime1">
              <a:rPr lang="en-GB" smtClean="0"/>
              <a:t>29/01/2024</a:t>
            </a:fld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it-IT" smtClean="0"/>
              <a:t>TLIT4U Multiplier Event in Parma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532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rtl="0">
              <a:spcBef>
                <a:spcPts val="1067"/>
              </a:spcBef>
              <a:spcAft>
                <a:spcPts val="0"/>
              </a:spcAft>
              <a:buSzPts val="1400"/>
              <a:buChar char="•"/>
              <a:defRPr sz="1867"/>
            </a:lvl1pPr>
            <a:lvl2pPr marL="1219170" lvl="1" indent="-406390" rtl="0">
              <a:spcBef>
                <a:spcPts val="533"/>
              </a:spcBef>
              <a:spcAft>
                <a:spcPts val="0"/>
              </a:spcAft>
              <a:buSzPts val="1200"/>
              <a:buChar char="•"/>
              <a:defRPr sz="1600"/>
            </a:lvl2pPr>
            <a:lvl3pPr marL="1828754" lvl="2" indent="-406390" rtl="0">
              <a:spcBef>
                <a:spcPts val="533"/>
              </a:spcBef>
              <a:spcAft>
                <a:spcPts val="0"/>
              </a:spcAft>
              <a:buSzPts val="1200"/>
              <a:buChar char="•"/>
              <a:defRPr sz="1600"/>
            </a:lvl3pPr>
            <a:lvl4pPr marL="2438339" lvl="3" indent="-406390" rtl="0">
              <a:spcBef>
                <a:spcPts val="533"/>
              </a:spcBef>
              <a:spcAft>
                <a:spcPts val="0"/>
              </a:spcAft>
              <a:buSzPts val="1200"/>
              <a:buChar char="•"/>
              <a:defRPr sz="1600"/>
            </a:lvl4pPr>
            <a:lvl5pPr marL="3047924" lvl="4" indent="-406390" rtl="0">
              <a:spcBef>
                <a:spcPts val="533"/>
              </a:spcBef>
              <a:spcAft>
                <a:spcPts val="0"/>
              </a:spcAft>
              <a:buSzPts val="1200"/>
              <a:buChar char="•"/>
              <a:defRPr sz="1600"/>
            </a:lvl5pPr>
            <a:lvl6pPr marL="3657509" lvl="5" indent="-406390" rtl="0">
              <a:spcBef>
                <a:spcPts val="533"/>
              </a:spcBef>
              <a:spcAft>
                <a:spcPts val="0"/>
              </a:spcAft>
              <a:buSzPts val="1200"/>
              <a:buChar char="•"/>
              <a:defRPr sz="1600"/>
            </a:lvl6pPr>
            <a:lvl7pPr marL="4267093" lvl="6" indent="-406390" rtl="0">
              <a:spcBef>
                <a:spcPts val="533"/>
              </a:spcBef>
              <a:spcAft>
                <a:spcPts val="0"/>
              </a:spcAft>
              <a:buSzPts val="1200"/>
              <a:buChar char="•"/>
              <a:defRPr sz="1600"/>
            </a:lvl7pPr>
            <a:lvl8pPr marL="4876678" lvl="7" indent="-406390" rtl="0">
              <a:spcBef>
                <a:spcPts val="533"/>
              </a:spcBef>
              <a:spcAft>
                <a:spcPts val="0"/>
              </a:spcAft>
              <a:buSzPts val="1200"/>
              <a:buChar char="•"/>
              <a:defRPr sz="1600"/>
            </a:lvl8pPr>
            <a:lvl9pPr marL="5486263" lvl="8" indent="-406390" rtl="0">
              <a:spcBef>
                <a:spcPts val="533"/>
              </a:spcBef>
              <a:spcAft>
                <a:spcPts val="0"/>
              </a:spcAft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rtl="0">
              <a:spcBef>
                <a:spcPts val="1067"/>
              </a:spcBef>
              <a:spcAft>
                <a:spcPts val="0"/>
              </a:spcAft>
              <a:buSzPts val="1400"/>
              <a:buChar char="•"/>
              <a:defRPr sz="1867"/>
            </a:lvl1pPr>
            <a:lvl2pPr marL="1219170" lvl="1" indent="-406390" rtl="0">
              <a:spcBef>
                <a:spcPts val="533"/>
              </a:spcBef>
              <a:spcAft>
                <a:spcPts val="0"/>
              </a:spcAft>
              <a:buSzPts val="1200"/>
              <a:buChar char="•"/>
              <a:defRPr sz="1600"/>
            </a:lvl2pPr>
            <a:lvl3pPr marL="1828754" lvl="2" indent="-406390" rtl="0">
              <a:spcBef>
                <a:spcPts val="533"/>
              </a:spcBef>
              <a:spcAft>
                <a:spcPts val="0"/>
              </a:spcAft>
              <a:buSzPts val="1200"/>
              <a:buChar char="•"/>
              <a:defRPr sz="1600"/>
            </a:lvl3pPr>
            <a:lvl4pPr marL="2438339" lvl="3" indent="-406390" rtl="0">
              <a:spcBef>
                <a:spcPts val="533"/>
              </a:spcBef>
              <a:spcAft>
                <a:spcPts val="0"/>
              </a:spcAft>
              <a:buSzPts val="1200"/>
              <a:buChar char="•"/>
              <a:defRPr sz="1600"/>
            </a:lvl4pPr>
            <a:lvl5pPr marL="3047924" lvl="4" indent="-406390" rtl="0">
              <a:spcBef>
                <a:spcPts val="533"/>
              </a:spcBef>
              <a:spcAft>
                <a:spcPts val="0"/>
              </a:spcAft>
              <a:buSzPts val="1200"/>
              <a:buChar char="•"/>
              <a:defRPr sz="1600"/>
            </a:lvl5pPr>
            <a:lvl6pPr marL="3657509" lvl="5" indent="-406390" rtl="0">
              <a:spcBef>
                <a:spcPts val="533"/>
              </a:spcBef>
              <a:spcAft>
                <a:spcPts val="0"/>
              </a:spcAft>
              <a:buSzPts val="1200"/>
              <a:buChar char="•"/>
              <a:defRPr sz="1600"/>
            </a:lvl6pPr>
            <a:lvl7pPr marL="4267093" lvl="6" indent="-406390" rtl="0">
              <a:spcBef>
                <a:spcPts val="533"/>
              </a:spcBef>
              <a:spcAft>
                <a:spcPts val="0"/>
              </a:spcAft>
              <a:buSzPts val="1200"/>
              <a:buChar char="•"/>
              <a:defRPr sz="1600"/>
            </a:lvl7pPr>
            <a:lvl8pPr marL="4876678" lvl="7" indent="-406390" rtl="0">
              <a:spcBef>
                <a:spcPts val="533"/>
              </a:spcBef>
              <a:spcAft>
                <a:spcPts val="0"/>
              </a:spcAft>
              <a:buSzPts val="1200"/>
              <a:buChar char="•"/>
              <a:defRPr sz="1600"/>
            </a:lvl8pPr>
            <a:lvl9pPr marL="5486263" lvl="8" indent="-406390" rtl="0">
              <a:spcBef>
                <a:spcPts val="533"/>
              </a:spcBef>
              <a:spcAft>
                <a:spcPts val="0"/>
              </a:spcAft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26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rtl="0">
              <a:spcBef>
                <a:spcPts val="1067"/>
              </a:spcBef>
              <a:spcAft>
                <a:spcPts val="0"/>
              </a:spcAft>
              <a:buSzPts val="2100"/>
              <a:buChar char="•"/>
              <a:defRPr/>
            </a:lvl1pPr>
            <a:lvl2pPr marL="1219170" lvl="1" indent="-457189" rtl="0">
              <a:spcBef>
                <a:spcPts val="533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31789" rtl="0"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3pPr>
            <a:lvl4pPr marL="2438339" lvl="3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22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5CD9A60A-E5E1-485F-A3F8-DA945A41BF3E}" type="datetime1">
              <a:rPr lang="en-GB" smtClean="0"/>
              <a:t>29/01/2024</a:t>
            </a:fld>
            <a:endParaRPr lang="it-IT"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it-IT" smtClean="0"/>
              <a:t>TLIT4U Multiplier Event in Parma</a:t>
            </a:r>
            <a:endParaRPr lang="it-IT"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3" name="Connettore diritto 2"/>
          <p:cNvCxnSpPr/>
          <p:nvPr userDrawn="1"/>
        </p:nvCxnSpPr>
        <p:spPr>
          <a:xfrm flipV="1">
            <a:off x="838200" y="1243270"/>
            <a:ext cx="11257547" cy="108285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57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Intestazione sezion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1" y="1709737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AD310677-DEE9-469B-8BF4-71F04C95A5C2}" type="datetime1">
              <a:rPr lang="en-GB" smtClean="0"/>
              <a:t>29/01/2024</a:t>
            </a:fld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it-IT" smtClean="0"/>
              <a:t>TLIT4U Multiplier Event in Parma</a:t>
            </a: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12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4B316BE0-43C5-4F83-B287-C3DA176B3FD2}" type="datetime1">
              <a:rPr lang="en-GB" smtClean="0"/>
              <a:t>29/01/2024</a:t>
            </a:fld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it-IT" smtClean="0"/>
              <a:t>TLIT4U Multiplier Event in Parma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80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Confront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2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BAF18B10-EFD7-418A-9A02-A5E4D214927E}" type="datetime1">
              <a:rPr lang="en-GB" smtClean="0"/>
              <a:t>29/01/2024</a:t>
            </a:fld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it-IT" smtClean="0"/>
              <a:t>TLIT4U Multiplier Event in Parma</a:t>
            </a: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2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32C13E41-6CA5-4C47-849D-AD06C4C8D521}" type="datetime1">
              <a:rPr lang="en-GB" smtClean="0"/>
              <a:t>29/01/2024</a:t>
            </a:fld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it-IT" smtClean="0"/>
              <a:t>TLIT4U Multiplier Event in Parma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90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3B519F90-099B-42AE-B387-DF204F4F90D4}" type="datetime1">
              <a:rPr lang="en-GB" smtClean="0"/>
              <a:t>29/01/2024</a:t>
            </a:fld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it-IT" smtClean="0"/>
              <a:t>TLIT4U Multiplier Event in Parma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80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Contenuto con didascali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4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4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C8B72954-029A-4967-9EED-EDB95361051D}" type="datetime1">
              <a:rPr lang="en-GB" smtClean="0"/>
              <a:t>29/01/2024</a:t>
            </a:fld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it-IT" smtClean="0"/>
              <a:t>TLIT4U Multiplier Event in Parma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89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Immagine con didascali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4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4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D046F83D-B145-4832-B8D6-88C3D646B1DB}" type="datetime1">
              <a:rPr lang="en-GB" smtClean="0"/>
              <a:t>29/01/2024</a:t>
            </a:fld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it-IT" smtClean="0"/>
              <a:t>TLIT4U Multiplier Event in Parma</a:t>
            </a: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82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2AEF59F6-1BF6-498C-84DB-3E90950643F8}" type="datetime1">
              <a:rPr lang="en-GB" smtClean="0"/>
              <a:t>29/01/2024</a:t>
            </a:fld>
            <a:endParaRPr lang="it-IT"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mtClean="0"/>
              <a:t>TLIT4U Multiplier Event in Parma</a:t>
            </a:r>
            <a:endParaRPr lang="it-IT"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868602" y="0"/>
            <a:ext cx="1387552" cy="138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22397" y="253264"/>
            <a:ext cx="1214248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015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asmusplus.org.uk/apply-for-higher-education-partnership-fund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ranslit-eu.unibit.bg/gamesear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1771073" y="2432063"/>
            <a:ext cx="9063182" cy="4351200"/>
          </a:xfrm>
        </p:spPr>
        <p:txBody>
          <a:bodyPr>
            <a:normAutofit fontScale="55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“Game, </a:t>
            </a:r>
            <a:r>
              <a:rPr lang="en-US" altLang="it-IT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Transliteracy</a:t>
            </a:r>
            <a:r>
              <a:rPr lang="en-US" altLang="it-IT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Learning”</a:t>
            </a:r>
            <a:endParaRPr lang="it-IT" altLang="it-IT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29 January 2024</a:t>
            </a:r>
            <a:endParaRPr lang="it-IT" altLang="it-IT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Auditorium Centro S. </a:t>
            </a:r>
            <a:r>
              <a:rPr lang="en-US" altLang="it-IT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Elisabetta</a:t>
            </a:r>
            <a:r>
              <a:rPr lang="en-US" altLang="it-I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it-I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it-IT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 and Technology Campus - University of Parma </a:t>
            </a:r>
            <a:endParaRPr lang="it-IT" altLang="it-IT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Multiplier Event of the Erasmus+ Project "Improving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Transliteracy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Skills </a:t>
            </a:r>
            <a:b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Serious Games" (TLIT4U)</a:t>
            </a:r>
            <a:endParaRPr lang="it-IT" altLang="it-IT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it-IT" altLang="it-IT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2400" b="1" dirty="0">
                <a:solidFill>
                  <a:schemeClr val="tx1"/>
                </a:solidFill>
                <a:ea typeface="Arial" panose="020B0604020202020204" pitchFamily="34" charset="0"/>
              </a:rPr>
              <a:t>10:00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Welcome and introduction</a:t>
            </a:r>
            <a:endParaRPr lang="it-IT" altLang="it-IT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Fabrizio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Storti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(Deputy Rector, University of Parma)</a:t>
            </a:r>
            <a:endParaRPr lang="it-IT" altLang="it-IT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Marina 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Encheva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(TLIT4U Project Coordinator)</a:t>
            </a:r>
            <a:endParaRPr lang="it-IT" altLang="it-IT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24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10.30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Keynote: “Agraphia: Artificial Intelligence Versus Writing Skills”, </a:t>
            </a:r>
            <a:endParaRPr lang="it-IT" altLang="it-IT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24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Jesus Lau, Universidad </a:t>
            </a:r>
            <a:r>
              <a:rPr lang="en-US" altLang="it-IT" sz="2400" b="1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Veracruzana</a:t>
            </a:r>
            <a:r>
              <a:rPr lang="en-US" altLang="it-IT" sz="24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(Mexico), UNESCO</a:t>
            </a:r>
            <a:endParaRPr lang="it-IT" altLang="it-IT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24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11.00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”</a:t>
            </a:r>
            <a:r>
              <a:rPr lang="en-US" altLang="it-IT" sz="240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Transliteracy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and serious games: TLIT4U achievements”</a:t>
            </a:r>
            <a:endParaRPr lang="it-IT" altLang="it-IT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Francesco Zanichelli, Giulia Conti, Anna Maria Tammaro, Maria </a:t>
            </a:r>
            <a:r>
              <a:rPr lang="it-IT" altLang="it-IT" sz="2400" b="1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Joaquina</a:t>
            </a: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altLang="it-IT" sz="2400" b="1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Valero</a:t>
            </a: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altLang="it-IT" sz="2400" b="1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Gisbert</a:t>
            </a: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it-IT" altLang="it-IT" sz="2400" b="1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University</a:t>
            </a: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of Parma)</a:t>
            </a:r>
            <a:endParaRPr lang="it-IT" altLang="it-IT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24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11.30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Keynote: “Immersive Learning in the Time of AI: The Information Specialist's Perspective”,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2400" b="1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Plamen</a:t>
            </a:r>
            <a:r>
              <a:rPr lang="en-US" altLang="it-IT" sz="24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it-IT" sz="2400" b="1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Miltenoff</a:t>
            </a:r>
            <a:r>
              <a:rPr lang="en-US" altLang="it-IT" sz="24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University of Minnesota (US)</a:t>
            </a:r>
            <a:endParaRPr lang="it-IT" altLang="it-IT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24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12:00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Lunch break</a:t>
            </a:r>
            <a:endParaRPr lang="it-IT" altLang="it-IT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24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1.30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pm Presentation</a:t>
            </a:r>
            <a:endParaRPr lang="it-IT" altLang="it-IT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24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2.00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pm Laboratory at work tables</a:t>
            </a:r>
            <a:endParaRPr lang="it-IT" altLang="it-IT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24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3.30</a:t>
            </a:r>
            <a:r>
              <a:rPr lang="en-US" altLang="it-IT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pm Results of the working groups</a:t>
            </a:r>
            <a:endParaRPr lang="it-IT" altLang="it-IT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4.00</a:t>
            </a: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pm </a:t>
            </a:r>
            <a:r>
              <a:rPr lang="it-IT" altLang="it-IT" sz="240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Conclusions</a:t>
            </a:r>
            <a:endParaRPr lang="it-IT" altLang="it-IT" sz="4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598E3AE-7103-48AE-98F3-313455B8230D}" type="datetime1">
              <a:rPr lang="en-GB" smtClean="0"/>
              <a:t>29/01/2024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smtClean="0"/>
              <a:t>TLIT4U Multiplier Event in Parma</a:t>
            </a:r>
            <a:endParaRPr lang="it-IT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5" name="imag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91" y="361699"/>
            <a:ext cx="4534319" cy="19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05000" y="3954022"/>
            <a:ext cx="184731" cy="58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2852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8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spcFirstLastPara="1" wrap="square" lIns="91433" tIns="45700" rIns="91433" bIns="45700" anchor="b" anchorCtr="0">
            <a:normAutofit/>
          </a:bodyPr>
          <a:lstStyle/>
          <a:p>
            <a:r>
              <a:rPr lang="it-IT" dirty="0" smtClean="0"/>
              <a:t>Il progetto TLIT4U</a:t>
            </a:r>
            <a:br>
              <a:rPr lang="it-IT" dirty="0" smtClean="0"/>
            </a:b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60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0" indent="0"/>
            <a:r>
              <a:rPr lang="it-IT" dirty="0" smtClean="0"/>
              <a:t>Francesco Zanichelli</a:t>
            </a:r>
            <a:endParaRPr lang="it-IT" dirty="0"/>
          </a:p>
          <a:p>
            <a:pPr marL="0" indent="0"/>
            <a:r>
              <a:rPr lang="it" dirty="0" smtClean="0"/>
              <a:t>29 </a:t>
            </a:r>
            <a:r>
              <a:rPr lang="it" dirty="0"/>
              <a:t>January 2024</a:t>
            </a:r>
            <a:endParaRPr dirty="0"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285" y="8417077"/>
            <a:ext cx="5074000" cy="726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CF8E6E2-7B84-4BBA-BF6F-8A1D0F4DA485}" type="datetime1">
              <a:rPr lang="en-GB" smtClean="0"/>
              <a:t>29/01/2024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smtClean="0"/>
              <a:t>TLIT4U Multiplier Event in Parma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0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Informazioni generali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Progetto triennale (dal 01/11/2021 al 31/05/2024)</a:t>
            </a:r>
          </a:p>
          <a:p>
            <a:pPr lvl="1"/>
            <a:r>
              <a:rPr lang="it-IT" smtClean="0"/>
              <a:t>circa 190 k€ complessivi</a:t>
            </a:r>
          </a:p>
          <a:p>
            <a:pPr lvl="1"/>
            <a:r>
              <a:rPr lang="it-IT" smtClean="0"/>
              <a:t>4 partner europei</a:t>
            </a:r>
          </a:p>
          <a:p>
            <a:pPr lvl="1"/>
            <a:endParaRPr lang="it-IT" smtClean="0"/>
          </a:p>
          <a:p>
            <a:r>
              <a:rPr lang="it-IT" smtClean="0"/>
              <a:t>Bando 2021 Erasmus+:</a:t>
            </a:r>
          </a:p>
          <a:p>
            <a:pPr lvl="1"/>
            <a:r>
              <a:rPr lang="en-GB" smtClean="0"/>
              <a:t>KA2 - Cooperation for Innovation and the Exchange of Good Practices : </a:t>
            </a:r>
            <a:br>
              <a:rPr lang="en-GB" smtClean="0"/>
            </a:br>
            <a:r>
              <a:rPr lang="en-GB" smtClean="0"/>
              <a:t>KA203 - Strategic Partnerships for higher education</a:t>
            </a:r>
            <a:br>
              <a:rPr lang="en-GB" smtClean="0"/>
            </a:br>
            <a:r>
              <a:rPr lang="en-GB" smtClean="0">
                <a:hlinkClick r:id="rId2"/>
              </a:rPr>
              <a:t>https://www.erasmusplus.org.uk/apply-for-higher-education-partnership-funding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it-IT" smtClean="0"/>
              <a:t>L'attenzione è rivolta all'innovazione, alla cooperazione e allo scambio di buone pratiche. </a:t>
            </a:r>
            <a:br>
              <a:rPr lang="it-IT" smtClean="0"/>
            </a:br>
            <a:r>
              <a:rPr lang="it-IT" smtClean="0"/>
              <a:t>I finanziamenti possono essere utilizzati per supportare attività quali:</a:t>
            </a:r>
          </a:p>
          <a:p>
            <a:pPr lvl="2"/>
            <a:r>
              <a:rPr lang="it-IT" smtClean="0"/>
              <a:t>lo sviluppo, la verifica e l'implementazione di approcci e pratiche innovative per programmi di studio, per studenti, per organizzazioni e staff</a:t>
            </a:r>
          </a:p>
          <a:p>
            <a:pPr lvl="2"/>
            <a:r>
              <a:rPr lang="it-IT" smtClean="0"/>
              <a:t>facilitare il riconoscimento e la certificazione di abilità e competenze</a:t>
            </a:r>
          </a:p>
          <a:p>
            <a:pPr lvl="2"/>
            <a:r>
              <a:rPr lang="it-IT" smtClean="0"/>
              <a:t>attività di formazione, insegnamento e apprendimento - quali programmi di studio intensivi, mobilità mista di studenti, eventi di formazione del personale congiunto e incarichi di insegnamento e formazione.</a:t>
            </a:r>
          </a:p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fld id="{AA720B8B-B848-4C1F-ACE5-F2BABB08A967}" type="datetime1">
              <a:rPr lang="en-GB" noProof="0" smtClean="0"/>
              <a:t>29/01/2024</a:t>
            </a:fld>
            <a:endParaRPr lang="en-GB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r>
              <a:rPr lang="en-GB" noProof="0" smtClean="0"/>
              <a:t>TLIT4U Multiplier Event in Parma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38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 </a:t>
            </a:r>
            <a:r>
              <a:rPr lang="en-GB" dirty="0" err="1" smtClean="0"/>
              <a:t>consorzio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1D0-4FF7-41D4-A80E-A8A2B4F76D86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TLIT4U Multiplier Event in Parma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Picture 6" descr="https://www.navigateproject.eu/wp-content/uploads/2018/02/fondpoli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0" y="4819590"/>
            <a:ext cx="786943" cy="49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testo 2"/>
          <p:cNvSpPr txBox="1">
            <a:spLocks/>
          </p:cNvSpPr>
          <p:nvPr/>
        </p:nvSpPr>
        <p:spPr>
          <a:xfrm>
            <a:off x="838554" y="182137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it-IT" kern="0" dirty="0" smtClean="0"/>
              <a:t>4 partner:</a:t>
            </a:r>
          </a:p>
          <a:p>
            <a:pPr marL="0" indent="0">
              <a:buFont typeface="Arial"/>
              <a:buNone/>
            </a:pPr>
            <a:endParaRPr lang="it-IT" kern="0" dirty="0" smtClean="0"/>
          </a:p>
          <a:p>
            <a:pPr lvl="1"/>
            <a:r>
              <a:rPr lang="en-GB" kern="0" dirty="0" smtClean="0"/>
              <a:t>University of Library Studies and Information Technologies (ULSIT), Sofia (Bulgaria) – </a:t>
            </a:r>
            <a:r>
              <a:rPr lang="en-GB" kern="0" dirty="0" err="1" smtClean="0"/>
              <a:t>coordinatore</a:t>
            </a:r>
            <a:endParaRPr lang="en-GB" kern="0" dirty="0" smtClean="0"/>
          </a:p>
          <a:p>
            <a:pPr lvl="2"/>
            <a:r>
              <a:rPr lang="it-IT" kern="0" dirty="0" smtClean="0"/>
              <a:t>circa 3000 studenti</a:t>
            </a:r>
          </a:p>
          <a:p>
            <a:pPr lvl="2"/>
            <a:r>
              <a:rPr lang="it-IT" kern="0" dirty="0" smtClean="0"/>
              <a:t>due facoltà: </a:t>
            </a:r>
            <a:r>
              <a:rPr lang="en-GB" kern="0" dirty="0" smtClean="0"/>
              <a:t>Faculty of Information Sciences and Faculty of Library Studies and Cultural Heritage</a:t>
            </a:r>
          </a:p>
          <a:p>
            <a:pPr lvl="2"/>
            <a:endParaRPr lang="en-GB" kern="0" dirty="0" smtClean="0"/>
          </a:p>
          <a:p>
            <a:pPr lvl="1"/>
            <a:r>
              <a:rPr lang="en-GB" kern="0" dirty="0" smtClean="0"/>
              <a:t>University of Lapland</a:t>
            </a:r>
            <a:r>
              <a:rPr lang="en-GB" b="1" kern="0" dirty="0" smtClean="0"/>
              <a:t> </a:t>
            </a:r>
            <a:r>
              <a:rPr lang="it-IT" kern="0" dirty="0" smtClean="0"/>
              <a:t>(Finlandia)</a:t>
            </a:r>
          </a:p>
          <a:p>
            <a:pPr lvl="2"/>
            <a:r>
              <a:rPr lang="it-IT" kern="0" dirty="0" smtClean="0"/>
              <a:t> l'università più settentrionale della Finlandia, con quattro facoltà e oltre 5500 studenti. Le aree di competenza comprendono arte e design, istruzione, legge, scienze sociali, nonché le questioni del Nord e dell'Artico e la ricerca sul turismo.</a:t>
            </a:r>
          </a:p>
          <a:p>
            <a:pPr lvl="1"/>
            <a:r>
              <a:rPr lang="it-IT" kern="0" dirty="0" smtClean="0"/>
              <a:t>Università di Parma</a:t>
            </a:r>
          </a:p>
          <a:p>
            <a:pPr lvl="2"/>
            <a:r>
              <a:rPr lang="it-IT" kern="0" dirty="0" smtClean="0"/>
              <a:t>più di 32000 studentesse e studenti </a:t>
            </a:r>
          </a:p>
          <a:p>
            <a:pPr lvl="2"/>
            <a:r>
              <a:rPr lang="it-IT" kern="0" dirty="0" smtClean="0"/>
              <a:t>45 corsi di laurea di primo ciclo, 47 corsi di laurea di secondo ciclo (di cui 11 in lingua inglese), 7 corsi di laurea a ciclo unico, 22 corsi a doppia titolazione; diversi programmi di master, post-laurea e dottorati di ricerca;</a:t>
            </a:r>
          </a:p>
          <a:p>
            <a:pPr lvl="1"/>
            <a:endParaRPr lang="it-IT" kern="0" dirty="0" smtClean="0"/>
          </a:p>
          <a:p>
            <a:pPr lvl="1"/>
            <a:r>
              <a:rPr lang="it-IT" kern="0" dirty="0" smtClean="0"/>
              <a:t>Fondazione Politecnico di Milano</a:t>
            </a:r>
          </a:p>
          <a:p>
            <a:pPr lvl="2"/>
            <a:r>
              <a:rPr lang="it-IT" kern="0" dirty="0" smtClean="0"/>
              <a:t>dal 2003 opera per rendere più efficace il rapporto tra l’università, le imprese e le pubbliche amministrazioni. Sviluppa:</a:t>
            </a:r>
          </a:p>
          <a:p>
            <a:pPr lvl="3"/>
            <a:r>
              <a:rPr lang="it-IT" kern="0" dirty="0" smtClean="0"/>
              <a:t>progetti di innovazione rivolti non solo alle grandi imprese, ma all’ampio tessuto delle piccole-medie imprese e al servizio del cittadino</a:t>
            </a:r>
          </a:p>
          <a:p>
            <a:pPr lvl="3"/>
            <a:r>
              <a:rPr lang="it-IT" kern="0" dirty="0" smtClean="0"/>
              <a:t>progetti europei che, facendo leva sulle riconosciute competenze del Politecnico, estendono il network delle collaborazioni universitarie e industriali al di fuori dei confini nazionali</a:t>
            </a:r>
          </a:p>
          <a:p>
            <a:endParaRPr lang="en-GB" kern="0" dirty="0" smtClean="0"/>
          </a:p>
          <a:p>
            <a:endParaRPr lang="it-IT" kern="0" dirty="0"/>
          </a:p>
        </p:txBody>
      </p:sp>
      <p:pic>
        <p:nvPicPr>
          <p:cNvPr id="10" name="Picture 2" descr="https://www.navigateproject.eu/wp-content/uploads/2018/02/unib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1" y="2265929"/>
            <a:ext cx="848038" cy="8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8" y="3782713"/>
            <a:ext cx="781443" cy="7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translit-eu.unibit.bg/wp-content/uploads/2022/03/LaY_liehu_SRGB_eng_we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3" y="3237681"/>
            <a:ext cx="1640528" cy="4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Obiettivi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12DA-1EDE-4DAE-A576-A24991A0B226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TLIT4U Multiplier Event in Parma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Avviato a fine 2021, TLIT4U si colloca nel solco dell'agenda dell'Unione Europea di promuovere tutti i tipi di alfabetizzazione come fattore di benessere e di successo dei cittadini nella loro partecipazione attiva alla vita sociale, culturale e pubblica, mirando allo sviluppo sostenibile</a:t>
            </a:r>
          </a:p>
          <a:p>
            <a:r>
              <a:rPr lang="it-IT" dirty="0"/>
              <a:t>TLIT4U individua nei </a:t>
            </a:r>
            <a:r>
              <a:rPr lang="it-IT" b="1" dirty="0" err="1"/>
              <a:t>Serious</a:t>
            </a:r>
            <a:r>
              <a:rPr lang="it-IT" b="1" dirty="0"/>
              <a:t> Game </a:t>
            </a:r>
            <a:r>
              <a:rPr lang="it-IT" dirty="0"/>
              <a:t>l'approccio per coinvolgere gli studenti nella </a:t>
            </a:r>
            <a:r>
              <a:rPr lang="it-IT" dirty="0" err="1"/>
              <a:t>transliteracy</a:t>
            </a:r>
            <a:r>
              <a:rPr lang="it-IT" dirty="0"/>
              <a:t>, ampliando così la collaborazione tra docenti e bibliotecari. </a:t>
            </a:r>
          </a:p>
          <a:p>
            <a:r>
              <a:rPr lang="it-IT" dirty="0"/>
              <a:t>TLIT4U mira soprattutto allo </a:t>
            </a:r>
            <a:r>
              <a:rPr lang="it-IT" b="1" dirty="0"/>
              <a:t>sviluppo di competenze informative critiche</a:t>
            </a:r>
            <a:r>
              <a:rPr lang="it-IT" dirty="0"/>
              <a:t>, superando l'approccio tradizionale dell‘Information </a:t>
            </a:r>
            <a:r>
              <a:rPr lang="it-IT" dirty="0" err="1"/>
              <a:t>Literacy</a:t>
            </a:r>
            <a:r>
              <a:rPr lang="it-IT" dirty="0"/>
              <a:t> come capacità di ricerca di fonti testuali e bibliografiche e affermando l'urgente necessità di insegnare la </a:t>
            </a:r>
            <a:r>
              <a:rPr lang="it-IT" dirty="0" err="1"/>
              <a:t>transliteracy</a:t>
            </a:r>
            <a:endParaRPr lang="it-IT" dirty="0"/>
          </a:p>
          <a:p>
            <a:r>
              <a:rPr lang="it-IT" dirty="0"/>
              <a:t>Le componenti principali della </a:t>
            </a:r>
            <a:r>
              <a:rPr lang="it-IT" dirty="0" err="1"/>
              <a:t>transliteracy</a:t>
            </a:r>
            <a:r>
              <a:rPr lang="it-IT" dirty="0"/>
              <a:t> includono </a:t>
            </a:r>
            <a:r>
              <a:rPr lang="it-IT" b="1" dirty="0"/>
              <a:t>il pensiero critico, la creatività, le competenze ICT/digitali, la collaborazione, le capacità informative </a:t>
            </a:r>
            <a:r>
              <a:rPr lang="it-IT" b="1" dirty="0" smtClean="0"/>
              <a:t>integrate </a:t>
            </a:r>
            <a:r>
              <a:rPr lang="it-IT" dirty="0" smtClean="0"/>
              <a:t>(una </a:t>
            </a:r>
            <a:r>
              <a:rPr lang="it-IT" dirty="0"/>
              <a:t>combinazione di alfabetizzazione informativa, digitale, di media, di dati, ecc.)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6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previsti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6262" indent="0">
              <a:buNone/>
            </a:pPr>
            <a:r>
              <a:rPr lang="en-US" sz="2400" dirty="0" smtClean="0"/>
              <a:t>PR1 Development </a:t>
            </a:r>
            <a:r>
              <a:rPr lang="en-US" sz="2400" dirty="0"/>
              <a:t>of a model for training and teaching of </a:t>
            </a:r>
            <a:r>
              <a:rPr lang="en-US" sz="2400" dirty="0" err="1" smtClean="0"/>
              <a:t>transliteracy</a:t>
            </a:r>
            <a:r>
              <a:rPr lang="en-US" sz="2400" dirty="0" smtClean="0"/>
              <a:t> (ULSIT)</a:t>
            </a:r>
          </a:p>
          <a:p>
            <a:pPr marL="186262" indent="0">
              <a:buNone/>
            </a:pPr>
            <a:r>
              <a:rPr lang="en-US" sz="2400" dirty="0" smtClean="0"/>
              <a:t>PR2 Development </a:t>
            </a:r>
            <a:r>
              <a:rPr lang="en-US" sz="2400" dirty="0"/>
              <a:t>of didactic materials for teaching </a:t>
            </a:r>
            <a:r>
              <a:rPr lang="en-US" sz="2400" dirty="0" err="1" smtClean="0"/>
              <a:t>transliteracy</a:t>
            </a:r>
            <a:r>
              <a:rPr lang="en-US" sz="2400" dirty="0" smtClean="0"/>
              <a:t> </a:t>
            </a:r>
            <a:r>
              <a:rPr lang="en-US" sz="2400" dirty="0"/>
              <a:t>(ULSIT)</a:t>
            </a:r>
            <a:endParaRPr lang="en-US" sz="2400" dirty="0" smtClean="0"/>
          </a:p>
          <a:p>
            <a:pPr marL="186262" indent="0">
              <a:buNone/>
            </a:pPr>
            <a:r>
              <a:rPr lang="it-IT" sz="2400" dirty="0" smtClean="0"/>
              <a:t>PR3 Design </a:t>
            </a:r>
            <a:r>
              <a:rPr lang="it-IT" sz="2400" dirty="0"/>
              <a:t>of game-</a:t>
            </a:r>
            <a:r>
              <a:rPr lang="it-IT" sz="2400" dirty="0" err="1"/>
              <a:t>based</a:t>
            </a:r>
            <a:r>
              <a:rPr lang="it-IT" sz="2400" dirty="0"/>
              <a:t> </a:t>
            </a:r>
            <a:r>
              <a:rPr lang="it-IT" sz="2400" dirty="0" err="1"/>
              <a:t>learning</a:t>
            </a:r>
            <a:r>
              <a:rPr lang="it-IT" sz="2400" dirty="0"/>
              <a:t> </a:t>
            </a:r>
            <a:r>
              <a:rPr lang="en-US" sz="2400" dirty="0" smtClean="0"/>
              <a:t>(Lapland Univ.)</a:t>
            </a:r>
            <a:endParaRPr lang="it-IT" sz="2400" dirty="0" smtClean="0"/>
          </a:p>
          <a:p>
            <a:pPr marL="186262" indent="0">
              <a:buNone/>
            </a:pPr>
            <a:r>
              <a:rPr lang="it-IT" sz="2400" dirty="0" smtClean="0"/>
              <a:t>PR4 Game </a:t>
            </a:r>
            <a:r>
              <a:rPr lang="it-IT" sz="2400" dirty="0" err="1" smtClean="0"/>
              <a:t>development</a:t>
            </a:r>
            <a:r>
              <a:rPr lang="it-IT" sz="2400" dirty="0" smtClean="0"/>
              <a:t>  (UNIPR)</a:t>
            </a:r>
            <a:endParaRPr lang="it-IT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CD9A60A-E5E1-485F-A3F8-DA945A41BF3E}" type="datetime1">
              <a:rPr lang="en-GB" smtClean="0"/>
              <a:t>29/01/2024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smtClean="0"/>
              <a:t>TLIT4U Multiplier Event in Parma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47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Giochi seri per </a:t>
            </a:r>
            <a:r>
              <a:rPr lang="it-IT" dirty="0" err="1" smtClean="0"/>
              <a:t>Transliteracy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Ricerca e selezione di 18 </a:t>
            </a:r>
            <a:r>
              <a:rPr lang="it-IT" dirty="0" err="1" smtClean="0"/>
              <a:t>Serious</a:t>
            </a:r>
            <a:r>
              <a:rPr lang="it-IT" dirty="0" smtClean="0"/>
              <a:t> Game online pertinenti</a:t>
            </a:r>
          </a:p>
          <a:p>
            <a:r>
              <a:rPr lang="it-IT" dirty="0" smtClean="0"/>
              <a:t>Valutazione di ogni gioco secondo criteri </a:t>
            </a:r>
            <a:r>
              <a:rPr lang="it-IT" dirty="0"/>
              <a:t>molteplici</a:t>
            </a:r>
            <a:endParaRPr lang="it-IT" dirty="0" smtClean="0"/>
          </a:p>
          <a:p>
            <a:r>
              <a:rPr lang="it-IT" dirty="0" smtClean="0"/>
              <a:t>Progettazione e realizzazione di un online </a:t>
            </a:r>
            <a:r>
              <a:rPr lang="it-IT" dirty="0" err="1" smtClean="0"/>
              <a:t>hub</a:t>
            </a:r>
            <a:r>
              <a:rPr lang="it-IT" dirty="0" smtClean="0"/>
              <a:t> sul sito del progetto per la ricerca e l’accesso ai giochi di interesse 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CD9A60A-E5E1-485F-A3F8-DA945A41BF3E}" type="datetime1">
              <a:rPr lang="en-GB" smtClean="0"/>
              <a:t>29/01/2024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smtClean="0"/>
              <a:t>TLIT4U Multiplier Event in Parma</a:t>
            </a:r>
            <a:endParaRPr lang="it-IT" dirty="0"/>
          </a:p>
        </p:txBody>
      </p:sp>
      <p:pic>
        <p:nvPicPr>
          <p:cNvPr id="6" name="Immagin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16" y="3247857"/>
            <a:ext cx="3124200" cy="306386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264" y="3413553"/>
            <a:ext cx="3192235" cy="283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7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796</Words>
  <Application>Microsoft Office PowerPoint</Application>
  <PresentationFormat>Widescreen</PresentationFormat>
  <Paragraphs>77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1_Tema di Office</vt:lpstr>
      <vt:lpstr>Presentazione standard di PowerPoint</vt:lpstr>
      <vt:lpstr>Il progetto TLIT4U </vt:lpstr>
      <vt:lpstr>Informazioni generali</vt:lpstr>
      <vt:lpstr>Il consorzio</vt:lpstr>
      <vt:lpstr>Obiettivi</vt:lpstr>
      <vt:lpstr>Risultati previsti</vt:lpstr>
      <vt:lpstr>Giochi seri per Transliteracy learning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TLIT4U project </dc:title>
  <dc:creator>Francesco Zanichelli</dc:creator>
  <cp:lastModifiedBy>Francesco Zanichelli</cp:lastModifiedBy>
  <cp:revision>14</cp:revision>
  <dcterms:created xsi:type="dcterms:W3CDTF">2024-01-28T17:33:26Z</dcterms:created>
  <dcterms:modified xsi:type="dcterms:W3CDTF">2024-01-29T08:33:15Z</dcterms:modified>
</cp:coreProperties>
</file>